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27" r:id="rId2"/>
    <p:sldMasterId id="2147483739" r:id="rId3"/>
  </p:sldMasterIdLst>
  <p:notesMasterIdLst>
    <p:notesMasterId r:id="rId38"/>
  </p:notesMasterIdLst>
  <p:sldIdLst>
    <p:sldId id="281" r:id="rId4"/>
    <p:sldId id="287" r:id="rId5"/>
    <p:sldId id="283" r:id="rId6"/>
    <p:sldId id="264" r:id="rId7"/>
    <p:sldId id="265" r:id="rId8"/>
    <p:sldId id="272" r:id="rId9"/>
    <p:sldId id="268" r:id="rId10"/>
    <p:sldId id="270" r:id="rId11"/>
    <p:sldId id="269" r:id="rId12"/>
    <p:sldId id="267" r:id="rId13"/>
    <p:sldId id="266" r:id="rId14"/>
    <p:sldId id="282" r:id="rId15"/>
    <p:sldId id="273" r:id="rId16"/>
    <p:sldId id="274" r:id="rId17"/>
    <p:sldId id="275" r:id="rId18"/>
    <p:sldId id="276" r:id="rId19"/>
    <p:sldId id="277" r:id="rId20"/>
    <p:sldId id="278" r:id="rId21"/>
    <p:sldId id="279" r:id="rId22"/>
    <p:sldId id="280" r:id="rId23"/>
    <p:sldId id="256" r:id="rId24"/>
    <p:sldId id="257" r:id="rId25"/>
    <p:sldId id="258" r:id="rId26"/>
    <p:sldId id="259" r:id="rId27"/>
    <p:sldId id="260" r:id="rId28"/>
    <p:sldId id="261" r:id="rId29"/>
    <p:sldId id="262" r:id="rId30"/>
    <p:sldId id="263" r:id="rId31"/>
    <p:sldId id="285" r:id="rId32"/>
    <p:sldId id="286" r:id="rId33"/>
    <p:sldId id="290" r:id="rId34"/>
    <p:sldId id="289" r:id="rId35"/>
    <p:sldId id="288" r:id="rId36"/>
    <p:sldId id="2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sz="2400" dirty="0">
                <a:solidFill>
                  <a:schemeClr val="bg1"/>
                </a:solidFill>
              </a:rPr>
              <a:t>A</a:t>
            </a:r>
            <a:r>
              <a:rPr lang="zh-TW" sz="2400" dirty="0">
                <a:solidFill>
                  <a:schemeClr val="bg1"/>
                </a:solidFill>
                <a:ea typeface="微軟正黑體" panose="020B0604030504040204" pitchFamily="34" charset="-120"/>
              </a:rPr>
              <a:t>組</a:t>
            </a:r>
          </a:p>
        </c:rich>
      </c:tx>
      <c:layout/>
      <c:overlay val="0"/>
      <c:spPr>
        <a:noFill/>
        <a:ln>
          <a:noFill/>
        </a:ln>
        <a:effectLst/>
      </c:spPr>
      <c:txPr>
        <a:bodyPr rot="0" spcFirstLastPara="1" vertOverflow="ellipsis" vert="horz" wrap="square" anchor="ctr" anchorCtr="1"/>
        <a:lstStyle/>
        <a:p>
          <a:pPr>
            <a:defRPr sz="24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manualLayout>
          <c:layoutTarget val="inner"/>
          <c:xMode val="edge"/>
          <c:yMode val="edge"/>
          <c:x val="0.11329895872015036"/>
          <c:y val="0.13539861351819757"/>
          <c:w val="0.87070311019832825"/>
          <c:h val="0.7507628379208231"/>
        </c:manualLayout>
      </c:layout>
      <c:barChart>
        <c:barDir val="bar"/>
        <c:grouping val="clustered"/>
        <c:varyColors val="0"/>
        <c:ser>
          <c:idx val="0"/>
          <c:order val="0"/>
          <c:tx>
            <c:strRef>
              <c:f>工作表1!$B$1</c:f>
              <c:strCache>
                <c:ptCount val="1"/>
                <c:pt idx="0">
                  <c:v>沙烏地阿拉伯</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俄羅斯</c:v>
                </c:pt>
                <c:pt idx="1">
                  <c:v>埃及</c:v>
                </c:pt>
                <c:pt idx="2">
                  <c:v>烏拉圭</c:v>
                </c:pt>
                <c:pt idx="3">
                  <c:v>沙烏地阿拉伯</c:v>
                </c:pt>
              </c:strCache>
            </c:strRef>
          </c:cat>
          <c:val>
            <c:numRef>
              <c:f>工作表1!$B$2:$B$5</c:f>
              <c:numCache>
                <c:formatCode>General</c:formatCode>
                <c:ptCount val="4"/>
                <c:pt idx="0">
                  <c:v>0.60009999999999997</c:v>
                </c:pt>
                <c:pt idx="1">
                  <c:v>0.57340000000000002</c:v>
                </c:pt>
                <c:pt idx="2">
                  <c:v>0.74890000000000001</c:v>
                </c:pt>
              </c:numCache>
            </c:numRef>
          </c:val>
          <c:extLst>
            <c:ext xmlns:c16="http://schemas.microsoft.com/office/drawing/2014/chart" uri="{C3380CC4-5D6E-409C-BE32-E72D297353CC}">
              <c16:uniqueId val="{00000000-0444-4D63-9C00-A025F6912EFA}"/>
            </c:ext>
          </c:extLst>
        </c:ser>
        <c:ser>
          <c:idx val="1"/>
          <c:order val="1"/>
          <c:tx>
            <c:strRef>
              <c:f>工作表1!$C$1</c:f>
              <c:strCache>
                <c:ptCount val="1"/>
                <c:pt idx="0">
                  <c:v>埃及</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俄羅斯</c:v>
                </c:pt>
                <c:pt idx="1">
                  <c:v>埃及</c:v>
                </c:pt>
                <c:pt idx="2">
                  <c:v>烏拉圭</c:v>
                </c:pt>
                <c:pt idx="3">
                  <c:v>沙烏地阿拉伯</c:v>
                </c:pt>
              </c:strCache>
            </c:strRef>
          </c:cat>
          <c:val>
            <c:numRef>
              <c:f>工作表1!$C$2:$C$5</c:f>
              <c:numCache>
                <c:formatCode>General</c:formatCode>
                <c:ptCount val="4"/>
                <c:pt idx="0">
                  <c:v>0.55349999999999999</c:v>
                </c:pt>
                <c:pt idx="2">
                  <c:v>0.57340000000000002</c:v>
                </c:pt>
                <c:pt idx="3">
                  <c:v>0.42659999999999998</c:v>
                </c:pt>
              </c:numCache>
            </c:numRef>
          </c:val>
          <c:extLst>
            <c:ext xmlns:c16="http://schemas.microsoft.com/office/drawing/2014/chart" uri="{C3380CC4-5D6E-409C-BE32-E72D297353CC}">
              <c16:uniqueId val="{00000001-0444-4D63-9C00-A025F6912EFA}"/>
            </c:ext>
          </c:extLst>
        </c:ser>
        <c:ser>
          <c:idx val="2"/>
          <c:order val="2"/>
          <c:tx>
            <c:strRef>
              <c:f>工作表1!$D$1</c:f>
              <c:strCache>
                <c:ptCount val="1"/>
                <c:pt idx="0">
                  <c:v>烏拉圭</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俄羅斯</c:v>
                </c:pt>
                <c:pt idx="1">
                  <c:v>埃及</c:v>
                </c:pt>
                <c:pt idx="2">
                  <c:v>烏拉圭</c:v>
                </c:pt>
                <c:pt idx="3">
                  <c:v>沙烏地阿拉伯</c:v>
                </c:pt>
              </c:strCache>
            </c:strRef>
          </c:cat>
          <c:val>
            <c:numRef>
              <c:f>工作表1!$D$2:$D$5</c:f>
              <c:numCache>
                <c:formatCode>General</c:formatCode>
                <c:ptCount val="4"/>
                <c:pt idx="0">
                  <c:v>0.37409999999999999</c:v>
                </c:pt>
                <c:pt idx="1">
                  <c:v>0.34429999999999999</c:v>
                </c:pt>
                <c:pt idx="3">
                  <c:v>0.25109999999999999</c:v>
                </c:pt>
              </c:numCache>
            </c:numRef>
          </c:val>
          <c:extLst>
            <c:ext xmlns:c16="http://schemas.microsoft.com/office/drawing/2014/chart" uri="{C3380CC4-5D6E-409C-BE32-E72D297353CC}">
              <c16:uniqueId val="{00000002-0444-4D63-9C00-A025F6912EFA}"/>
            </c:ext>
          </c:extLst>
        </c:ser>
        <c:ser>
          <c:idx val="3"/>
          <c:order val="3"/>
          <c:tx>
            <c:strRef>
              <c:f>工作表1!$E$1</c:f>
              <c:strCache>
                <c:ptCount val="1"/>
                <c:pt idx="0">
                  <c:v>俄羅斯</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俄羅斯</c:v>
                </c:pt>
                <c:pt idx="1">
                  <c:v>埃及</c:v>
                </c:pt>
                <c:pt idx="2">
                  <c:v>烏拉圭</c:v>
                </c:pt>
                <c:pt idx="3">
                  <c:v>沙烏地阿拉伯</c:v>
                </c:pt>
              </c:strCache>
            </c:strRef>
          </c:cat>
          <c:val>
            <c:numRef>
              <c:f>工作表1!$E$2:$E$5</c:f>
              <c:numCache>
                <c:formatCode>General</c:formatCode>
                <c:ptCount val="4"/>
                <c:pt idx="1">
                  <c:v>0.44650000000000001</c:v>
                </c:pt>
                <c:pt idx="2">
                  <c:v>0.62590000000000001</c:v>
                </c:pt>
                <c:pt idx="3">
                  <c:v>0.39989999999999998</c:v>
                </c:pt>
              </c:numCache>
            </c:numRef>
          </c:val>
          <c:extLst>
            <c:ext xmlns:c16="http://schemas.microsoft.com/office/drawing/2014/chart" uri="{C3380CC4-5D6E-409C-BE32-E72D297353CC}">
              <c16:uniqueId val="{00000004-0444-4D63-9C00-A025F6912EFA}"/>
            </c:ext>
          </c:extLst>
        </c:ser>
        <c:dLbls>
          <c:dLblPos val="outEnd"/>
          <c:showLegendKey val="0"/>
          <c:showVal val="1"/>
          <c:showCatName val="0"/>
          <c:showSerName val="0"/>
          <c:showPercent val="0"/>
          <c:showBubbleSize val="0"/>
        </c:dLbls>
        <c:gapWidth val="115"/>
        <c:overlap val="-20"/>
        <c:axId val="528879216"/>
        <c:axId val="528874640"/>
      </c:barChart>
      <c:catAx>
        <c:axId val="5288792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TW"/>
          </a:p>
        </c:txPr>
        <c:crossAx val="528874640"/>
        <c:crosses val="autoZero"/>
        <c:auto val="1"/>
        <c:lblAlgn val="ctr"/>
        <c:lblOffset val="100"/>
        <c:noMultiLvlLbl val="0"/>
      </c:catAx>
      <c:valAx>
        <c:axId val="52887464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5288792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B</a:t>
            </a:r>
            <a:r>
              <a:rPr lang="zh-TW" dirty="0">
                <a:ea typeface="微軟正黑體" panose="020B0604030504040204" pitchFamily="34" charset="-120"/>
              </a:rPr>
              <a:t>組</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manualLayout>
          <c:layoutTarget val="inner"/>
          <c:xMode val="edge"/>
          <c:yMode val="edge"/>
          <c:x val="6.6187650654779134E-2"/>
          <c:y val="9.787733664869569E-2"/>
          <c:w val="0.91405031020004435"/>
          <c:h val="0.76956438064598409"/>
        </c:manualLayout>
      </c:layout>
      <c:barChart>
        <c:barDir val="bar"/>
        <c:grouping val="clustered"/>
        <c:varyColors val="0"/>
        <c:ser>
          <c:idx val="0"/>
          <c:order val="0"/>
          <c:tx>
            <c:strRef>
              <c:f>工作表1!$B$1</c:f>
              <c:strCache>
                <c:ptCount val="1"/>
                <c:pt idx="0">
                  <c:v>葡萄牙</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葡萄牙</c:v>
                </c:pt>
                <c:pt idx="1">
                  <c:v>摩洛哥</c:v>
                </c:pt>
                <c:pt idx="2">
                  <c:v>西班牙</c:v>
                </c:pt>
                <c:pt idx="3">
                  <c:v>伊朗</c:v>
                </c:pt>
              </c:strCache>
            </c:strRef>
          </c:cat>
          <c:val>
            <c:numRef>
              <c:f>工作表1!$B$2:$B$5</c:f>
              <c:numCache>
                <c:formatCode>General</c:formatCode>
                <c:ptCount val="4"/>
                <c:pt idx="1">
                  <c:v>0.31740000000000002</c:v>
                </c:pt>
                <c:pt idx="2">
                  <c:v>0.62080000000000002</c:v>
                </c:pt>
                <c:pt idx="3">
                  <c:v>0.4022</c:v>
                </c:pt>
              </c:numCache>
            </c:numRef>
          </c:val>
          <c:extLst>
            <c:ext xmlns:c16="http://schemas.microsoft.com/office/drawing/2014/chart" uri="{C3380CC4-5D6E-409C-BE32-E72D297353CC}">
              <c16:uniqueId val="{00000000-D021-4BCC-90C5-286C291DC25B}"/>
            </c:ext>
          </c:extLst>
        </c:ser>
        <c:ser>
          <c:idx val="1"/>
          <c:order val="1"/>
          <c:tx>
            <c:strRef>
              <c:f>工作表1!$C$1</c:f>
              <c:strCache>
                <c:ptCount val="1"/>
                <c:pt idx="0">
                  <c:v>摩洛哥</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葡萄牙</c:v>
                </c:pt>
                <c:pt idx="1">
                  <c:v>摩洛哥</c:v>
                </c:pt>
                <c:pt idx="2">
                  <c:v>西班牙</c:v>
                </c:pt>
                <c:pt idx="3">
                  <c:v>伊朗</c:v>
                </c:pt>
              </c:strCache>
            </c:strRef>
          </c:cat>
          <c:val>
            <c:numRef>
              <c:f>工作表1!$C$2:$C$5</c:f>
              <c:numCache>
                <c:formatCode>General</c:formatCode>
                <c:ptCount val="4"/>
                <c:pt idx="0">
                  <c:v>0.68530000000000002</c:v>
                </c:pt>
                <c:pt idx="2">
                  <c:v>0.81840000000000002</c:v>
                </c:pt>
                <c:pt idx="3">
                  <c:v>0.58479999999999999</c:v>
                </c:pt>
              </c:numCache>
            </c:numRef>
          </c:val>
          <c:extLst>
            <c:ext xmlns:c16="http://schemas.microsoft.com/office/drawing/2014/chart" uri="{C3380CC4-5D6E-409C-BE32-E72D297353CC}">
              <c16:uniqueId val="{00000001-D021-4BCC-90C5-286C291DC25B}"/>
            </c:ext>
          </c:extLst>
        </c:ser>
        <c:ser>
          <c:idx val="2"/>
          <c:order val="2"/>
          <c:tx>
            <c:strRef>
              <c:f>工作表1!$D$1</c:f>
              <c:strCache>
                <c:ptCount val="1"/>
                <c:pt idx="0">
                  <c:v>西班牙</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葡萄牙</c:v>
                </c:pt>
                <c:pt idx="1">
                  <c:v>摩洛哥</c:v>
                </c:pt>
                <c:pt idx="2">
                  <c:v>西班牙</c:v>
                </c:pt>
                <c:pt idx="3">
                  <c:v>伊朗</c:v>
                </c:pt>
              </c:strCache>
            </c:strRef>
          </c:cat>
          <c:val>
            <c:numRef>
              <c:f>工作表1!$D$2:$D$5</c:f>
              <c:numCache>
                <c:formatCode>General</c:formatCode>
                <c:ptCount val="4"/>
                <c:pt idx="0">
                  <c:v>0.37919999999999998</c:v>
                </c:pt>
                <c:pt idx="1">
                  <c:v>0.18160000000000001</c:v>
                </c:pt>
                <c:pt idx="3">
                  <c:v>0.28569999999999995</c:v>
                </c:pt>
              </c:numCache>
            </c:numRef>
          </c:val>
          <c:extLst>
            <c:ext xmlns:c16="http://schemas.microsoft.com/office/drawing/2014/chart" uri="{C3380CC4-5D6E-409C-BE32-E72D297353CC}">
              <c16:uniqueId val="{00000002-D021-4BCC-90C5-286C291DC25B}"/>
            </c:ext>
          </c:extLst>
        </c:ser>
        <c:ser>
          <c:idx val="3"/>
          <c:order val="3"/>
          <c:tx>
            <c:strRef>
              <c:f>工作表1!$E$1</c:f>
              <c:strCache>
                <c:ptCount val="1"/>
                <c:pt idx="0">
                  <c:v>伊朗</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葡萄牙</c:v>
                </c:pt>
                <c:pt idx="1">
                  <c:v>摩洛哥</c:v>
                </c:pt>
                <c:pt idx="2">
                  <c:v>西班牙</c:v>
                </c:pt>
                <c:pt idx="3">
                  <c:v>伊朗</c:v>
                </c:pt>
              </c:strCache>
            </c:strRef>
          </c:cat>
          <c:val>
            <c:numRef>
              <c:f>工作表1!$E$2:$E$5</c:f>
              <c:numCache>
                <c:formatCode>General</c:formatCode>
                <c:ptCount val="4"/>
                <c:pt idx="0">
                  <c:v>0.5978</c:v>
                </c:pt>
                <c:pt idx="1">
                  <c:v>0.41520000000000001</c:v>
                </c:pt>
                <c:pt idx="2">
                  <c:v>0.71430000000000005</c:v>
                </c:pt>
              </c:numCache>
            </c:numRef>
          </c:val>
          <c:extLst>
            <c:ext xmlns:c16="http://schemas.microsoft.com/office/drawing/2014/chart" uri="{C3380CC4-5D6E-409C-BE32-E72D297353CC}">
              <c16:uniqueId val="{00000003-D021-4BCC-90C5-286C291DC25B}"/>
            </c:ext>
          </c:extLst>
        </c:ser>
        <c:dLbls>
          <c:dLblPos val="outEnd"/>
          <c:showLegendKey val="0"/>
          <c:showVal val="1"/>
          <c:showCatName val="0"/>
          <c:showSerName val="0"/>
          <c:showPercent val="0"/>
          <c:showBubbleSize val="0"/>
        </c:dLbls>
        <c:gapWidth val="115"/>
        <c:overlap val="-20"/>
        <c:axId val="1021086416"/>
        <c:axId val="1021088080"/>
      </c:barChart>
      <c:catAx>
        <c:axId val="102108641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1088080"/>
        <c:crosses val="autoZero"/>
        <c:auto val="1"/>
        <c:lblAlgn val="ctr"/>
        <c:lblOffset val="100"/>
        <c:noMultiLvlLbl val="0"/>
      </c:catAx>
      <c:valAx>
        <c:axId val="102108808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10864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C</a:t>
            </a:r>
            <a:r>
              <a:rPr lang="zh-TW" dirty="0">
                <a:ea typeface="微軟正黑體" panose="020B0604030504040204" pitchFamily="34" charset="-120"/>
              </a:rPr>
              <a:t>組</a:t>
            </a: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barChart>
        <c:barDir val="bar"/>
        <c:grouping val="clustered"/>
        <c:varyColors val="0"/>
        <c:ser>
          <c:idx val="0"/>
          <c:order val="0"/>
          <c:tx>
            <c:strRef>
              <c:f>工作表1!$B$1</c:f>
              <c:strCache>
                <c:ptCount val="1"/>
                <c:pt idx="0">
                  <c:v>法國</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法國</c:v>
                </c:pt>
                <c:pt idx="1">
                  <c:v>祕魯</c:v>
                </c:pt>
                <c:pt idx="2">
                  <c:v>澳洲</c:v>
                </c:pt>
                <c:pt idx="3">
                  <c:v>丹麥</c:v>
                </c:pt>
              </c:strCache>
            </c:strRef>
          </c:cat>
          <c:val>
            <c:numRef>
              <c:f>工作表1!$B$2:$B$5</c:f>
              <c:numCache>
                <c:formatCode>General</c:formatCode>
                <c:ptCount val="4"/>
                <c:pt idx="1">
                  <c:v>0.34650000000000003</c:v>
                </c:pt>
                <c:pt idx="2">
                  <c:v>0.23899999999999999</c:v>
                </c:pt>
                <c:pt idx="3">
                  <c:v>0.20240000000000002</c:v>
                </c:pt>
              </c:numCache>
            </c:numRef>
          </c:val>
          <c:extLst>
            <c:ext xmlns:c16="http://schemas.microsoft.com/office/drawing/2014/chart" uri="{C3380CC4-5D6E-409C-BE32-E72D297353CC}">
              <c16:uniqueId val="{00000000-28FF-4EFF-86F4-505045E7DC84}"/>
            </c:ext>
          </c:extLst>
        </c:ser>
        <c:ser>
          <c:idx val="1"/>
          <c:order val="1"/>
          <c:tx>
            <c:strRef>
              <c:f>工作表1!$C$1</c:f>
              <c:strCache>
                <c:ptCount val="1"/>
                <c:pt idx="0">
                  <c:v>祕魯</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法國</c:v>
                </c:pt>
                <c:pt idx="1">
                  <c:v>祕魯</c:v>
                </c:pt>
                <c:pt idx="2">
                  <c:v>澳洲</c:v>
                </c:pt>
                <c:pt idx="3">
                  <c:v>丹麥</c:v>
                </c:pt>
              </c:strCache>
            </c:strRef>
          </c:cat>
          <c:val>
            <c:numRef>
              <c:f>工作表1!$C$2:$C$5</c:f>
              <c:numCache>
                <c:formatCode>General</c:formatCode>
                <c:ptCount val="4"/>
                <c:pt idx="0">
                  <c:v>0.65349999999999997</c:v>
                </c:pt>
                <c:pt idx="2">
                  <c:v>0.30740000000000001</c:v>
                </c:pt>
                <c:pt idx="3">
                  <c:v>0.34460000000000002</c:v>
                </c:pt>
              </c:numCache>
            </c:numRef>
          </c:val>
          <c:extLst>
            <c:ext xmlns:c16="http://schemas.microsoft.com/office/drawing/2014/chart" uri="{C3380CC4-5D6E-409C-BE32-E72D297353CC}">
              <c16:uniqueId val="{00000001-28FF-4EFF-86F4-505045E7DC84}"/>
            </c:ext>
          </c:extLst>
        </c:ser>
        <c:ser>
          <c:idx val="2"/>
          <c:order val="2"/>
          <c:tx>
            <c:strRef>
              <c:f>工作表1!$D$1</c:f>
              <c:strCache>
                <c:ptCount val="1"/>
                <c:pt idx="0">
                  <c:v>澳洲</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法國</c:v>
                </c:pt>
                <c:pt idx="1">
                  <c:v>祕魯</c:v>
                </c:pt>
                <c:pt idx="2">
                  <c:v>澳洲</c:v>
                </c:pt>
                <c:pt idx="3">
                  <c:v>丹麥</c:v>
                </c:pt>
              </c:strCache>
            </c:strRef>
          </c:cat>
          <c:val>
            <c:numRef>
              <c:f>工作表1!$D$2:$D$5</c:f>
              <c:numCache>
                <c:formatCode>General</c:formatCode>
                <c:ptCount val="4"/>
                <c:pt idx="0">
                  <c:v>0.76100000000000001</c:v>
                </c:pt>
                <c:pt idx="1">
                  <c:v>0.69259999999999999</c:v>
                </c:pt>
                <c:pt idx="3">
                  <c:v>0.50629999999999997</c:v>
                </c:pt>
              </c:numCache>
            </c:numRef>
          </c:val>
          <c:extLst>
            <c:ext xmlns:c16="http://schemas.microsoft.com/office/drawing/2014/chart" uri="{C3380CC4-5D6E-409C-BE32-E72D297353CC}">
              <c16:uniqueId val="{00000002-28FF-4EFF-86F4-505045E7DC84}"/>
            </c:ext>
          </c:extLst>
        </c:ser>
        <c:ser>
          <c:idx val="3"/>
          <c:order val="3"/>
          <c:tx>
            <c:strRef>
              <c:f>工作表1!$E$1</c:f>
              <c:strCache>
                <c:ptCount val="1"/>
                <c:pt idx="0">
                  <c:v>丹麥</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法國</c:v>
                </c:pt>
                <c:pt idx="1">
                  <c:v>祕魯</c:v>
                </c:pt>
                <c:pt idx="2">
                  <c:v>澳洲</c:v>
                </c:pt>
                <c:pt idx="3">
                  <c:v>丹麥</c:v>
                </c:pt>
              </c:strCache>
            </c:strRef>
          </c:cat>
          <c:val>
            <c:numRef>
              <c:f>工作表1!$E$2:$E$5</c:f>
              <c:numCache>
                <c:formatCode>General</c:formatCode>
                <c:ptCount val="4"/>
                <c:pt idx="0">
                  <c:v>0.79759999999999998</c:v>
                </c:pt>
                <c:pt idx="1">
                  <c:v>0.65539999999999998</c:v>
                </c:pt>
                <c:pt idx="2">
                  <c:v>0.49370000000000003</c:v>
                </c:pt>
              </c:numCache>
            </c:numRef>
          </c:val>
          <c:extLst>
            <c:ext xmlns:c16="http://schemas.microsoft.com/office/drawing/2014/chart" uri="{C3380CC4-5D6E-409C-BE32-E72D297353CC}">
              <c16:uniqueId val="{00000003-28FF-4EFF-86F4-505045E7DC84}"/>
            </c:ext>
          </c:extLst>
        </c:ser>
        <c:dLbls>
          <c:dLblPos val="outEnd"/>
          <c:showLegendKey val="0"/>
          <c:showVal val="1"/>
          <c:showCatName val="0"/>
          <c:showSerName val="0"/>
          <c:showPercent val="0"/>
          <c:showBubbleSize val="0"/>
        </c:dLbls>
        <c:gapWidth val="115"/>
        <c:overlap val="-20"/>
        <c:axId val="1023345856"/>
        <c:axId val="1023345440"/>
      </c:barChart>
      <c:catAx>
        <c:axId val="102334585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45440"/>
        <c:crosses val="autoZero"/>
        <c:auto val="1"/>
        <c:lblAlgn val="ctr"/>
        <c:lblOffset val="100"/>
        <c:noMultiLvlLbl val="0"/>
      </c:catAx>
      <c:valAx>
        <c:axId val="102334544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458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D</a:t>
            </a:r>
            <a:r>
              <a:rPr lang="zh-TW" dirty="0">
                <a:ea typeface="微軟正黑體" panose="020B0604030504040204" pitchFamily="34" charset="-120"/>
              </a:rPr>
              <a:t>組</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barChart>
        <c:barDir val="bar"/>
        <c:grouping val="clustered"/>
        <c:varyColors val="0"/>
        <c:ser>
          <c:idx val="0"/>
          <c:order val="0"/>
          <c:tx>
            <c:strRef>
              <c:f>工作表1!$B$1</c:f>
              <c:strCache>
                <c:ptCount val="1"/>
                <c:pt idx="0">
                  <c:v>阿根廷</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阿根廷</c:v>
                </c:pt>
                <c:pt idx="1">
                  <c:v>克羅埃西亞</c:v>
                </c:pt>
                <c:pt idx="2">
                  <c:v>奈及利亞</c:v>
                </c:pt>
                <c:pt idx="3">
                  <c:v>冰島</c:v>
                </c:pt>
              </c:strCache>
            </c:strRef>
          </c:cat>
          <c:val>
            <c:numRef>
              <c:f>工作表1!$B$2:$B$5</c:f>
              <c:numCache>
                <c:formatCode>General</c:formatCode>
                <c:ptCount val="4"/>
                <c:pt idx="1">
                  <c:v>0.34650000000000003</c:v>
                </c:pt>
                <c:pt idx="2">
                  <c:v>0.20240000000000002</c:v>
                </c:pt>
                <c:pt idx="3">
                  <c:v>0.20579999999999998</c:v>
                </c:pt>
              </c:numCache>
            </c:numRef>
          </c:val>
          <c:extLst>
            <c:ext xmlns:c16="http://schemas.microsoft.com/office/drawing/2014/chart" uri="{C3380CC4-5D6E-409C-BE32-E72D297353CC}">
              <c16:uniqueId val="{00000000-445F-4C82-B0E8-50A97C53E388}"/>
            </c:ext>
          </c:extLst>
        </c:ser>
        <c:ser>
          <c:idx val="1"/>
          <c:order val="1"/>
          <c:tx>
            <c:strRef>
              <c:f>工作表1!$C$1</c:f>
              <c:strCache>
                <c:ptCount val="1"/>
                <c:pt idx="0">
                  <c:v>克羅埃西亞</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阿根廷</c:v>
                </c:pt>
                <c:pt idx="1">
                  <c:v>克羅埃西亞</c:v>
                </c:pt>
                <c:pt idx="2">
                  <c:v>奈及利亞</c:v>
                </c:pt>
                <c:pt idx="3">
                  <c:v>冰島</c:v>
                </c:pt>
              </c:strCache>
            </c:strRef>
          </c:cat>
          <c:val>
            <c:numRef>
              <c:f>工作表1!$C$2:$C$5</c:f>
              <c:numCache>
                <c:formatCode>General</c:formatCode>
                <c:ptCount val="4"/>
                <c:pt idx="0">
                  <c:v>0.65349999999999997</c:v>
                </c:pt>
                <c:pt idx="2">
                  <c:v>0.34460000000000002</c:v>
                </c:pt>
                <c:pt idx="3">
                  <c:v>0.30740000000000001</c:v>
                </c:pt>
              </c:numCache>
            </c:numRef>
          </c:val>
          <c:extLst>
            <c:ext xmlns:c16="http://schemas.microsoft.com/office/drawing/2014/chart" uri="{C3380CC4-5D6E-409C-BE32-E72D297353CC}">
              <c16:uniqueId val="{00000001-445F-4C82-B0E8-50A97C53E388}"/>
            </c:ext>
          </c:extLst>
        </c:ser>
        <c:ser>
          <c:idx val="2"/>
          <c:order val="2"/>
          <c:tx>
            <c:strRef>
              <c:f>工作表1!$D$1</c:f>
              <c:strCache>
                <c:ptCount val="1"/>
                <c:pt idx="0">
                  <c:v>奈及利亞</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阿根廷</c:v>
                </c:pt>
                <c:pt idx="1">
                  <c:v>克羅埃西亞</c:v>
                </c:pt>
                <c:pt idx="2">
                  <c:v>奈及利亞</c:v>
                </c:pt>
                <c:pt idx="3">
                  <c:v>冰島</c:v>
                </c:pt>
              </c:strCache>
            </c:strRef>
          </c:cat>
          <c:val>
            <c:numRef>
              <c:f>工作表1!$D$2:$D$5</c:f>
              <c:numCache>
                <c:formatCode>General</c:formatCode>
                <c:ptCount val="4"/>
                <c:pt idx="0">
                  <c:v>0.79759999999999998</c:v>
                </c:pt>
                <c:pt idx="1">
                  <c:v>0.65539999999999998</c:v>
                </c:pt>
                <c:pt idx="3">
                  <c:v>0.49370000000000003</c:v>
                </c:pt>
              </c:numCache>
            </c:numRef>
          </c:val>
          <c:extLst>
            <c:ext xmlns:c16="http://schemas.microsoft.com/office/drawing/2014/chart" uri="{C3380CC4-5D6E-409C-BE32-E72D297353CC}">
              <c16:uniqueId val="{00000002-445F-4C82-B0E8-50A97C53E388}"/>
            </c:ext>
          </c:extLst>
        </c:ser>
        <c:ser>
          <c:idx val="3"/>
          <c:order val="3"/>
          <c:tx>
            <c:strRef>
              <c:f>工作表1!$E$1</c:f>
              <c:strCache>
                <c:ptCount val="1"/>
                <c:pt idx="0">
                  <c:v>冰島</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阿根廷</c:v>
                </c:pt>
                <c:pt idx="1">
                  <c:v>克羅埃西亞</c:v>
                </c:pt>
                <c:pt idx="2">
                  <c:v>奈及利亞</c:v>
                </c:pt>
                <c:pt idx="3">
                  <c:v>冰島</c:v>
                </c:pt>
              </c:strCache>
            </c:strRef>
          </c:cat>
          <c:val>
            <c:numRef>
              <c:f>工作表1!$E$2:$E$5</c:f>
              <c:numCache>
                <c:formatCode>General</c:formatCode>
                <c:ptCount val="4"/>
                <c:pt idx="0">
                  <c:v>0.79420000000000002</c:v>
                </c:pt>
                <c:pt idx="1">
                  <c:v>0.69259999999999999</c:v>
                </c:pt>
                <c:pt idx="2">
                  <c:v>0.50629999999999997</c:v>
                </c:pt>
              </c:numCache>
            </c:numRef>
          </c:val>
          <c:extLst>
            <c:ext xmlns:c16="http://schemas.microsoft.com/office/drawing/2014/chart" uri="{C3380CC4-5D6E-409C-BE32-E72D297353CC}">
              <c16:uniqueId val="{00000003-445F-4C82-B0E8-50A97C53E388}"/>
            </c:ext>
          </c:extLst>
        </c:ser>
        <c:dLbls>
          <c:dLblPos val="outEnd"/>
          <c:showLegendKey val="0"/>
          <c:showVal val="1"/>
          <c:showCatName val="0"/>
          <c:showSerName val="0"/>
          <c:showPercent val="0"/>
          <c:showBubbleSize val="0"/>
        </c:dLbls>
        <c:gapWidth val="115"/>
        <c:overlap val="-20"/>
        <c:axId val="1024284096"/>
        <c:axId val="1024289920"/>
      </c:barChart>
      <c:catAx>
        <c:axId val="1024284096"/>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4289920"/>
        <c:crosses val="autoZero"/>
        <c:auto val="1"/>
        <c:lblAlgn val="ctr"/>
        <c:lblOffset val="100"/>
        <c:noMultiLvlLbl val="0"/>
      </c:catAx>
      <c:valAx>
        <c:axId val="102428992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4284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a:t>
            </a:r>
            <a:r>
              <a:rPr lang="zh-TW" dirty="0">
                <a:ea typeface="微軟正黑體" panose="020B0604030504040204" pitchFamily="34" charset="-120"/>
              </a:rPr>
              <a:t>組</a:t>
            </a: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barChart>
        <c:barDir val="bar"/>
        <c:grouping val="clustered"/>
        <c:varyColors val="0"/>
        <c:ser>
          <c:idx val="0"/>
          <c:order val="0"/>
          <c:tx>
            <c:strRef>
              <c:f>工作表1!$B$1</c:f>
              <c:strCache>
                <c:ptCount val="1"/>
                <c:pt idx="0">
                  <c:v>巴西</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巴西</c:v>
                </c:pt>
                <c:pt idx="1">
                  <c:v>哥斯大黎加</c:v>
                </c:pt>
                <c:pt idx="2">
                  <c:v>瑞士</c:v>
                </c:pt>
                <c:pt idx="3">
                  <c:v>塞爾維亞</c:v>
                </c:pt>
              </c:strCache>
            </c:strRef>
          </c:cat>
          <c:val>
            <c:numRef>
              <c:f>工作表1!$B$2:$B$5</c:f>
              <c:numCache>
                <c:formatCode>General</c:formatCode>
                <c:ptCount val="4"/>
                <c:pt idx="1">
                  <c:v>0.15359999999999996</c:v>
                </c:pt>
                <c:pt idx="2">
                  <c:v>0.23240000000000005</c:v>
                </c:pt>
                <c:pt idx="3">
                  <c:v>0.11119999999999997</c:v>
                </c:pt>
              </c:numCache>
            </c:numRef>
          </c:val>
          <c:extLst>
            <c:ext xmlns:c16="http://schemas.microsoft.com/office/drawing/2014/chart" uri="{C3380CC4-5D6E-409C-BE32-E72D297353CC}">
              <c16:uniqueId val="{00000000-A5DE-47FE-AA76-211661572B29}"/>
            </c:ext>
          </c:extLst>
        </c:ser>
        <c:ser>
          <c:idx val="1"/>
          <c:order val="1"/>
          <c:tx>
            <c:strRef>
              <c:f>工作表1!$C$1</c:f>
              <c:strCache>
                <c:ptCount val="1"/>
                <c:pt idx="0">
                  <c:v>哥斯大黎加</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巴西</c:v>
                </c:pt>
                <c:pt idx="1">
                  <c:v>哥斯大黎加</c:v>
                </c:pt>
                <c:pt idx="2">
                  <c:v>瑞士</c:v>
                </c:pt>
                <c:pt idx="3">
                  <c:v>塞爾維亞</c:v>
                </c:pt>
              </c:strCache>
            </c:strRef>
          </c:cat>
          <c:val>
            <c:numRef>
              <c:f>工作表1!$C$2:$C$5</c:f>
              <c:numCache>
                <c:formatCode>General</c:formatCode>
                <c:ptCount val="4"/>
                <c:pt idx="0">
                  <c:v>0.84640000000000004</c:v>
                </c:pt>
                <c:pt idx="2">
                  <c:v>0.62590000000000001</c:v>
                </c:pt>
                <c:pt idx="3">
                  <c:v>0.46830000000000005</c:v>
                </c:pt>
              </c:numCache>
            </c:numRef>
          </c:val>
          <c:extLst>
            <c:ext xmlns:c16="http://schemas.microsoft.com/office/drawing/2014/chart" uri="{C3380CC4-5D6E-409C-BE32-E72D297353CC}">
              <c16:uniqueId val="{00000001-A5DE-47FE-AA76-211661572B29}"/>
            </c:ext>
          </c:extLst>
        </c:ser>
        <c:ser>
          <c:idx val="2"/>
          <c:order val="2"/>
          <c:tx>
            <c:strRef>
              <c:f>工作表1!$D$1</c:f>
              <c:strCache>
                <c:ptCount val="1"/>
                <c:pt idx="0">
                  <c:v>瑞士</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巴西</c:v>
                </c:pt>
                <c:pt idx="1">
                  <c:v>哥斯大黎加</c:v>
                </c:pt>
                <c:pt idx="2">
                  <c:v>瑞士</c:v>
                </c:pt>
                <c:pt idx="3">
                  <c:v>塞爾維亞</c:v>
                </c:pt>
              </c:strCache>
            </c:strRef>
          </c:cat>
          <c:val>
            <c:numRef>
              <c:f>工作表1!$D$2:$D$5</c:f>
              <c:numCache>
                <c:formatCode>General</c:formatCode>
                <c:ptCount val="4"/>
                <c:pt idx="0">
                  <c:v>0.76759999999999995</c:v>
                </c:pt>
                <c:pt idx="1">
                  <c:v>0.37409999999999999</c:v>
                </c:pt>
                <c:pt idx="3">
                  <c:v>0.32730000000000004</c:v>
                </c:pt>
              </c:numCache>
            </c:numRef>
          </c:val>
          <c:extLst>
            <c:ext xmlns:c16="http://schemas.microsoft.com/office/drawing/2014/chart" uri="{C3380CC4-5D6E-409C-BE32-E72D297353CC}">
              <c16:uniqueId val="{00000002-A5DE-47FE-AA76-211661572B29}"/>
            </c:ext>
          </c:extLst>
        </c:ser>
        <c:ser>
          <c:idx val="3"/>
          <c:order val="3"/>
          <c:tx>
            <c:strRef>
              <c:f>工作表1!$E$1</c:f>
              <c:strCache>
                <c:ptCount val="1"/>
                <c:pt idx="0">
                  <c:v>塞爾維亞</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巴西</c:v>
                </c:pt>
                <c:pt idx="1">
                  <c:v>哥斯大黎加</c:v>
                </c:pt>
                <c:pt idx="2">
                  <c:v>瑞士</c:v>
                </c:pt>
                <c:pt idx="3">
                  <c:v>塞爾維亞</c:v>
                </c:pt>
              </c:strCache>
            </c:strRef>
          </c:cat>
          <c:val>
            <c:numRef>
              <c:f>工作表1!$E$2:$E$5</c:f>
              <c:numCache>
                <c:formatCode>General</c:formatCode>
                <c:ptCount val="4"/>
                <c:pt idx="0">
                  <c:v>0.88880000000000003</c:v>
                </c:pt>
                <c:pt idx="1">
                  <c:v>0.53169999999999995</c:v>
                </c:pt>
                <c:pt idx="2">
                  <c:v>0.67269999999999996</c:v>
                </c:pt>
              </c:numCache>
            </c:numRef>
          </c:val>
          <c:extLst>
            <c:ext xmlns:c16="http://schemas.microsoft.com/office/drawing/2014/chart" uri="{C3380CC4-5D6E-409C-BE32-E72D297353CC}">
              <c16:uniqueId val="{00000003-A5DE-47FE-AA76-211661572B29}"/>
            </c:ext>
          </c:extLst>
        </c:ser>
        <c:dLbls>
          <c:dLblPos val="outEnd"/>
          <c:showLegendKey val="0"/>
          <c:showVal val="1"/>
          <c:showCatName val="0"/>
          <c:showSerName val="0"/>
          <c:showPercent val="0"/>
          <c:showBubbleSize val="0"/>
        </c:dLbls>
        <c:gapWidth val="115"/>
        <c:overlap val="-20"/>
        <c:axId val="1023348352"/>
        <c:axId val="1023349600"/>
      </c:barChart>
      <c:catAx>
        <c:axId val="102334835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49600"/>
        <c:crosses val="autoZero"/>
        <c:auto val="1"/>
        <c:lblAlgn val="ctr"/>
        <c:lblOffset val="100"/>
        <c:noMultiLvlLbl val="0"/>
      </c:catAx>
      <c:valAx>
        <c:axId val="102334960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483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F</a:t>
            </a:r>
            <a:r>
              <a:rPr lang="zh-TW" dirty="0">
                <a:ea typeface="微軟正黑體" panose="020B0604030504040204" pitchFamily="34" charset="-120"/>
              </a:rPr>
              <a:t>組</a:t>
            </a: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barChart>
        <c:barDir val="bar"/>
        <c:grouping val="clustered"/>
        <c:varyColors val="0"/>
        <c:ser>
          <c:idx val="0"/>
          <c:order val="0"/>
          <c:tx>
            <c:strRef>
              <c:f>工作表1!$B$1</c:f>
              <c:strCache>
                <c:ptCount val="1"/>
                <c:pt idx="0">
                  <c:v>德國</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德國</c:v>
                </c:pt>
                <c:pt idx="1">
                  <c:v>瑞典</c:v>
                </c:pt>
                <c:pt idx="2">
                  <c:v>墨西哥</c:v>
                </c:pt>
                <c:pt idx="3">
                  <c:v>南韓</c:v>
                </c:pt>
              </c:strCache>
            </c:strRef>
          </c:cat>
          <c:val>
            <c:numRef>
              <c:f>工作表1!$B$2:$B$5</c:f>
              <c:numCache>
                <c:formatCode>General</c:formatCode>
                <c:ptCount val="4"/>
                <c:pt idx="1">
                  <c:v>0.25029999999999997</c:v>
                </c:pt>
                <c:pt idx="2">
                  <c:v>0.37219999999999998</c:v>
                </c:pt>
                <c:pt idx="3">
                  <c:v>0.19550000000000001</c:v>
                </c:pt>
              </c:numCache>
            </c:numRef>
          </c:val>
          <c:extLst>
            <c:ext xmlns:c16="http://schemas.microsoft.com/office/drawing/2014/chart" uri="{C3380CC4-5D6E-409C-BE32-E72D297353CC}">
              <c16:uniqueId val="{00000000-26B3-4A29-A3C4-B4C8E3A1B7A8}"/>
            </c:ext>
          </c:extLst>
        </c:ser>
        <c:ser>
          <c:idx val="1"/>
          <c:order val="1"/>
          <c:tx>
            <c:strRef>
              <c:f>工作表1!$C$1</c:f>
              <c:strCache>
                <c:ptCount val="1"/>
                <c:pt idx="0">
                  <c:v>瑞典</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德國</c:v>
                </c:pt>
                <c:pt idx="1">
                  <c:v>瑞典</c:v>
                </c:pt>
                <c:pt idx="2">
                  <c:v>墨西哥</c:v>
                </c:pt>
                <c:pt idx="3">
                  <c:v>南韓</c:v>
                </c:pt>
              </c:strCache>
            </c:strRef>
          </c:cat>
          <c:val>
            <c:numRef>
              <c:f>工作表1!$C$2:$C$5</c:f>
              <c:numCache>
                <c:formatCode>General</c:formatCode>
                <c:ptCount val="4"/>
                <c:pt idx="0">
                  <c:v>0.74970000000000003</c:v>
                </c:pt>
                <c:pt idx="2">
                  <c:v>0.63360000000000005</c:v>
                </c:pt>
                <c:pt idx="3">
                  <c:v>0.48829999999999996</c:v>
                </c:pt>
              </c:numCache>
            </c:numRef>
          </c:val>
          <c:extLst>
            <c:ext xmlns:c16="http://schemas.microsoft.com/office/drawing/2014/chart" uri="{C3380CC4-5D6E-409C-BE32-E72D297353CC}">
              <c16:uniqueId val="{00000001-26B3-4A29-A3C4-B4C8E3A1B7A8}"/>
            </c:ext>
          </c:extLst>
        </c:ser>
        <c:ser>
          <c:idx val="2"/>
          <c:order val="2"/>
          <c:tx>
            <c:strRef>
              <c:f>工作表1!$D$1</c:f>
              <c:strCache>
                <c:ptCount val="1"/>
                <c:pt idx="0">
                  <c:v>墨西哥</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德國</c:v>
                </c:pt>
                <c:pt idx="1">
                  <c:v>瑞典</c:v>
                </c:pt>
                <c:pt idx="2">
                  <c:v>墨西哥</c:v>
                </c:pt>
                <c:pt idx="3">
                  <c:v>南韓</c:v>
                </c:pt>
              </c:strCache>
            </c:strRef>
          </c:cat>
          <c:val>
            <c:numRef>
              <c:f>工作表1!$D$2:$D$5</c:f>
              <c:numCache>
                <c:formatCode>General</c:formatCode>
                <c:ptCount val="4"/>
                <c:pt idx="0">
                  <c:v>0.62780000000000002</c:v>
                </c:pt>
                <c:pt idx="1">
                  <c:v>0.36639999999999995</c:v>
                </c:pt>
                <c:pt idx="3">
                  <c:v>0.34040000000000004</c:v>
                </c:pt>
              </c:numCache>
            </c:numRef>
          </c:val>
          <c:extLst>
            <c:ext xmlns:c16="http://schemas.microsoft.com/office/drawing/2014/chart" uri="{C3380CC4-5D6E-409C-BE32-E72D297353CC}">
              <c16:uniqueId val="{00000002-26B3-4A29-A3C4-B4C8E3A1B7A8}"/>
            </c:ext>
          </c:extLst>
        </c:ser>
        <c:ser>
          <c:idx val="3"/>
          <c:order val="3"/>
          <c:tx>
            <c:strRef>
              <c:f>工作表1!$E$1</c:f>
              <c:strCache>
                <c:ptCount val="1"/>
                <c:pt idx="0">
                  <c:v>南韓</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德國</c:v>
                </c:pt>
                <c:pt idx="1">
                  <c:v>瑞典</c:v>
                </c:pt>
                <c:pt idx="2">
                  <c:v>墨西哥</c:v>
                </c:pt>
                <c:pt idx="3">
                  <c:v>南韓</c:v>
                </c:pt>
              </c:strCache>
            </c:strRef>
          </c:cat>
          <c:val>
            <c:numRef>
              <c:f>工作表1!$E$2:$E$5</c:f>
              <c:numCache>
                <c:formatCode>General</c:formatCode>
                <c:ptCount val="4"/>
                <c:pt idx="0">
                  <c:v>0.80449999999999999</c:v>
                </c:pt>
                <c:pt idx="1">
                  <c:v>0.51170000000000004</c:v>
                </c:pt>
                <c:pt idx="2">
                  <c:v>0.65959999999999996</c:v>
                </c:pt>
              </c:numCache>
            </c:numRef>
          </c:val>
          <c:extLst>
            <c:ext xmlns:c16="http://schemas.microsoft.com/office/drawing/2014/chart" uri="{C3380CC4-5D6E-409C-BE32-E72D297353CC}">
              <c16:uniqueId val="{00000003-26B3-4A29-A3C4-B4C8E3A1B7A8}"/>
            </c:ext>
          </c:extLst>
        </c:ser>
        <c:dLbls>
          <c:dLblPos val="outEnd"/>
          <c:showLegendKey val="0"/>
          <c:showVal val="1"/>
          <c:showCatName val="0"/>
          <c:showSerName val="0"/>
          <c:showPercent val="0"/>
          <c:showBubbleSize val="0"/>
        </c:dLbls>
        <c:gapWidth val="115"/>
        <c:overlap val="-20"/>
        <c:axId val="1023351680"/>
        <c:axId val="1023359168"/>
      </c:barChart>
      <c:catAx>
        <c:axId val="102335168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59168"/>
        <c:crosses val="autoZero"/>
        <c:auto val="1"/>
        <c:lblAlgn val="ctr"/>
        <c:lblOffset val="100"/>
        <c:noMultiLvlLbl val="0"/>
      </c:catAx>
      <c:valAx>
        <c:axId val="102335916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516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G</a:t>
            </a:r>
            <a:r>
              <a:rPr lang="zh-TW" dirty="0">
                <a:ea typeface="微軟正黑體" panose="020B0604030504040204" pitchFamily="34" charset="-120"/>
              </a:rPr>
              <a:t>組</a:t>
            </a: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manualLayout>
          <c:layoutTarget val="inner"/>
          <c:xMode val="edge"/>
          <c:yMode val="edge"/>
          <c:x val="7.3047567423637258E-2"/>
          <c:y val="0.10460145950553525"/>
          <c:w val="0.89848025790254482"/>
          <c:h val="0.77510592682520585"/>
        </c:manualLayout>
      </c:layout>
      <c:barChart>
        <c:barDir val="bar"/>
        <c:grouping val="clustered"/>
        <c:varyColors val="0"/>
        <c:ser>
          <c:idx val="0"/>
          <c:order val="0"/>
          <c:tx>
            <c:strRef>
              <c:f>工作表1!$B$1</c:f>
              <c:strCache>
                <c:ptCount val="1"/>
                <c:pt idx="0">
                  <c:v>比利時</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比利時</c:v>
                </c:pt>
                <c:pt idx="1">
                  <c:v>突尼西亞</c:v>
                </c:pt>
                <c:pt idx="2">
                  <c:v>巴拿馬</c:v>
                </c:pt>
                <c:pt idx="3">
                  <c:v>英格蘭</c:v>
                </c:pt>
              </c:strCache>
            </c:strRef>
          </c:cat>
          <c:val>
            <c:numRef>
              <c:f>工作表1!$B$2:$B$5</c:f>
              <c:numCache>
                <c:formatCode>General</c:formatCode>
                <c:ptCount val="4"/>
                <c:pt idx="1">
                  <c:v>0.22999999999999998</c:v>
                </c:pt>
                <c:pt idx="2">
                  <c:v>0.23170000000000002</c:v>
                </c:pt>
                <c:pt idx="3">
                  <c:v>0.53200000000000003</c:v>
                </c:pt>
              </c:numCache>
            </c:numRef>
          </c:val>
          <c:extLst>
            <c:ext xmlns:c16="http://schemas.microsoft.com/office/drawing/2014/chart" uri="{C3380CC4-5D6E-409C-BE32-E72D297353CC}">
              <c16:uniqueId val="{00000000-FC4B-45EC-BC3F-F3A38923975E}"/>
            </c:ext>
          </c:extLst>
        </c:ser>
        <c:ser>
          <c:idx val="1"/>
          <c:order val="1"/>
          <c:tx>
            <c:strRef>
              <c:f>工作表1!$C$1</c:f>
              <c:strCache>
                <c:ptCount val="1"/>
                <c:pt idx="0">
                  <c:v>突尼西亞</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比利時</c:v>
                </c:pt>
                <c:pt idx="1">
                  <c:v>突尼西亞</c:v>
                </c:pt>
                <c:pt idx="2">
                  <c:v>巴拿馬</c:v>
                </c:pt>
                <c:pt idx="3">
                  <c:v>英格蘭</c:v>
                </c:pt>
              </c:strCache>
            </c:strRef>
          </c:cat>
          <c:val>
            <c:numRef>
              <c:f>工作表1!$C$2:$C$5</c:f>
              <c:numCache>
                <c:formatCode>General</c:formatCode>
                <c:ptCount val="4"/>
                <c:pt idx="0">
                  <c:v>0.77</c:v>
                </c:pt>
                <c:pt idx="2">
                  <c:v>0.48380000000000001</c:v>
                </c:pt>
                <c:pt idx="3">
                  <c:v>0.78029999999999999</c:v>
                </c:pt>
              </c:numCache>
            </c:numRef>
          </c:val>
          <c:extLst>
            <c:ext xmlns:c16="http://schemas.microsoft.com/office/drawing/2014/chart" uri="{C3380CC4-5D6E-409C-BE32-E72D297353CC}">
              <c16:uniqueId val="{00000001-FC4B-45EC-BC3F-F3A38923975E}"/>
            </c:ext>
          </c:extLst>
        </c:ser>
        <c:ser>
          <c:idx val="2"/>
          <c:order val="2"/>
          <c:tx>
            <c:strRef>
              <c:f>工作表1!$D$1</c:f>
              <c:strCache>
                <c:ptCount val="1"/>
                <c:pt idx="0">
                  <c:v>巴拿馬</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比利時</c:v>
                </c:pt>
                <c:pt idx="1">
                  <c:v>突尼西亞</c:v>
                </c:pt>
                <c:pt idx="2">
                  <c:v>巴拿馬</c:v>
                </c:pt>
                <c:pt idx="3">
                  <c:v>英格蘭</c:v>
                </c:pt>
              </c:strCache>
            </c:strRef>
          </c:cat>
          <c:val>
            <c:numRef>
              <c:f>工作表1!$D$2:$D$5</c:f>
              <c:numCache>
                <c:formatCode>General</c:formatCode>
                <c:ptCount val="4"/>
                <c:pt idx="0">
                  <c:v>0.76829999999999998</c:v>
                </c:pt>
                <c:pt idx="1">
                  <c:v>0.51619999999999999</c:v>
                </c:pt>
                <c:pt idx="3">
                  <c:v>0.80459999999999998</c:v>
                </c:pt>
              </c:numCache>
            </c:numRef>
          </c:val>
          <c:extLst>
            <c:ext xmlns:c16="http://schemas.microsoft.com/office/drawing/2014/chart" uri="{C3380CC4-5D6E-409C-BE32-E72D297353CC}">
              <c16:uniqueId val="{00000002-FC4B-45EC-BC3F-F3A38923975E}"/>
            </c:ext>
          </c:extLst>
        </c:ser>
        <c:ser>
          <c:idx val="3"/>
          <c:order val="3"/>
          <c:tx>
            <c:strRef>
              <c:f>工作表1!$E$1</c:f>
              <c:strCache>
                <c:ptCount val="1"/>
                <c:pt idx="0">
                  <c:v>英格蘭</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比利時</c:v>
                </c:pt>
                <c:pt idx="1">
                  <c:v>突尼西亞</c:v>
                </c:pt>
                <c:pt idx="2">
                  <c:v>巴拿馬</c:v>
                </c:pt>
                <c:pt idx="3">
                  <c:v>英格蘭</c:v>
                </c:pt>
              </c:strCache>
            </c:strRef>
          </c:cat>
          <c:val>
            <c:numRef>
              <c:f>工作表1!$E$2:$E$5</c:f>
              <c:numCache>
                <c:formatCode>General</c:formatCode>
                <c:ptCount val="4"/>
                <c:pt idx="0">
                  <c:v>0.46800000000000003</c:v>
                </c:pt>
                <c:pt idx="1">
                  <c:v>0.21970000000000001</c:v>
                </c:pt>
                <c:pt idx="2">
                  <c:v>0.19539999999999999</c:v>
                </c:pt>
              </c:numCache>
            </c:numRef>
          </c:val>
          <c:extLst>
            <c:ext xmlns:c16="http://schemas.microsoft.com/office/drawing/2014/chart" uri="{C3380CC4-5D6E-409C-BE32-E72D297353CC}">
              <c16:uniqueId val="{00000003-FC4B-45EC-BC3F-F3A38923975E}"/>
            </c:ext>
          </c:extLst>
        </c:ser>
        <c:dLbls>
          <c:dLblPos val="outEnd"/>
          <c:showLegendKey val="0"/>
          <c:showVal val="1"/>
          <c:showCatName val="0"/>
          <c:showSerName val="0"/>
          <c:showPercent val="0"/>
          <c:showBubbleSize val="0"/>
        </c:dLbls>
        <c:gapWidth val="115"/>
        <c:overlap val="-20"/>
        <c:axId val="925351440"/>
        <c:axId val="925348944"/>
      </c:barChart>
      <c:catAx>
        <c:axId val="92535144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925348944"/>
        <c:crosses val="autoZero"/>
        <c:auto val="1"/>
        <c:lblAlgn val="ctr"/>
        <c:lblOffset val="100"/>
        <c:noMultiLvlLbl val="0"/>
      </c:catAx>
      <c:valAx>
        <c:axId val="92534894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9253514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H</a:t>
            </a:r>
            <a:r>
              <a:rPr lang="zh-TW" dirty="0">
                <a:ea typeface="微軟正黑體" panose="020B0604030504040204" pitchFamily="34" charset="-120"/>
              </a:rPr>
              <a:t>組</a:t>
            </a: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barChart>
        <c:barDir val="bar"/>
        <c:grouping val="clustered"/>
        <c:varyColors val="0"/>
        <c:ser>
          <c:idx val="0"/>
          <c:order val="0"/>
          <c:tx>
            <c:strRef>
              <c:f>工作表1!$B$1</c:f>
              <c:strCache>
                <c:ptCount val="1"/>
                <c:pt idx="0">
                  <c:v>波蘭</c:v>
                </c:pt>
              </c:strCache>
            </c:strRef>
          </c:tx>
          <c:spPr>
            <a:gradFill rotWithShape="1">
              <a:gsLst>
                <a:gs pos="0">
                  <a:schemeClr val="accent1">
                    <a:tint val="98000"/>
                    <a:satMod val="110000"/>
                    <a:lumMod val="104000"/>
                  </a:schemeClr>
                </a:gs>
                <a:gs pos="69000">
                  <a:schemeClr val="accent1">
                    <a:shade val="88000"/>
                    <a:satMod val="130000"/>
                    <a:lumMod val="92000"/>
                  </a:schemeClr>
                </a:gs>
                <a:gs pos="100000">
                  <a:schemeClr val="accent1">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波蘭</c:v>
                </c:pt>
                <c:pt idx="1">
                  <c:v>哥倫比亞</c:v>
                </c:pt>
                <c:pt idx="2">
                  <c:v>塞內加爾</c:v>
                </c:pt>
                <c:pt idx="3">
                  <c:v>日本</c:v>
                </c:pt>
              </c:strCache>
            </c:strRef>
          </c:cat>
          <c:val>
            <c:numRef>
              <c:f>工作表1!$B$2:$B$5</c:f>
              <c:numCache>
                <c:formatCode>General</c:formatCode>
                <c:ptCount val="4"/>
                <c:pt idx="1">
                  <c:v>0.58539999999999992</c:v>
                </c:pt>
                <c:pt idx="2">
                  <c:v>0.42210000000000003</c:v>
                </c:pt>
                <c:pt idx="3">
                  <c:v>0.37070000000000003</c:v>
                </c:pt>
              </c:numCache>
            </c:numRef>
          </c:val>
          <c:extLst>
            <c:ext xmlns:c16="http://schemas.microsoft.com/office/drawing/2014/chart" uri="{C3380CC4-5D6E-409C-BE32-E72D297353CC}">
              <c16:uniqueId val="{00000000-3949-4466-8777-F1377C22B3AB}"/>
            </c:ext>
          </c:extLst>
        </c:ser>
        <c:ser>
          <c:idx val="1"/>
          <c:order val="1"/>
          <c:tx>
            <c:strRef>
              <c:f>工作表1!$C$1</c:f>
              <c:strCache>
                <c:ptCount val="1"/>
                <c:pt idx="0">
                  <c:v>哥倫比亞</c:v>
                </c:pt>
              </c:strCache>
            </c:strRef>
          </c:tx>
          <c:spPr>
            <a:gradFill rotWithShape="1">
              <a:gsLst>
                <a:gs pos="0">
                  <a:schemeClr val="accent2">
                    <a:tint val="98000"/>
                    <a:satMod val="110000"/>
                    <a:lumMod val="104000"/>
                  </a:schemeClr>
                </a:gs>
                <a:gs pos="69000">
                  <a:schemeClr val="accent2">
                    <a:shade val="88000"/>
                    <a:satMod val="130000"/>
                    <a:lumMod val="92000"/>
                  </a:schemeClr>
                </a:gs>
                <a:gs pos="100000">
                  <a:schemeClr val="accent2">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波蘭</c:v>
                </c:pt>
                <c:pt idx="1">
                  <c:v>哥倫比亞</c:v>
                </c:pt>
                <c:pt idx="2">
                  <c:v>塞內加爾</c:v>
                </c:pt>
                <c:pt idx="3">
                  <c:v>日本</c:v>
                </c:pt>
              </c:strCache>
            </c:strRef>
          </c:cat>
          <c:val>
            <c:numRef>
              <c:f>工作表1!$C$2:$C$5</c:f>
              <c:numCache>
                <c:formatCode>General</c:formatCode>
                <c:ptCount val="4"/>
                <c:pt idx="0">
                  <c:v>0.41460000000000002</c:v>
                </c:pt>
                <c:pt idx="2">
                  <c:v>0.3115</c:v>
                </c:pt>
                <c:pt idx="3">
                  <c:v>0.3206</c:v>
                </c:pt>
              </c:numCache>
            </c:numRef>
          </c:val>
          <c:extLst>
            <c:ext xmlns:c16="http://schemas.microsoft.com/office/drawing/2014/chart" uri="{C3380CC4-5D6E-409C-BE32-E72D297353CC}">
              <c16:uniqueId val="{00000001-3949-4466-8777-F1377C22B3AB}"/>
            </c:ext>
          </c:extLst>
        </c:ser>
        <c:ser>
          <c:idx val="2"/>
          <c:order val="2"/>
          <c:tx>
            <c:strRef>
              <c:f>工作表1!$D$1</c:f>
              <c:strCache>
                <c:ptCount val="1"/>
                <c:pt idx="0">
                  <c:v>塞內加爾</c:v>
                </c:pt>
              </c:strCache>
            </c:strRef>
          </c:tx>
          <c:spPr>
            <a:gradFill rotWithShape="1">
              <a:gsLst>
                <a:gs pos="0">
                  <a:schemeClr val="accent3">
                    <a:tint val="98000"/>
                    <a:satMod val="110000"/>
                    <a:lumMod val="104000"/>
                  </a:schemeClr>
                </a:gs>
                <a:gs pos="69000">
                  <a:schemeClr val="accent3">
                    <a:shade val="88000"/>
                    <a:satMod val="130000"/>
                    <a:lumMod val="92000"/>
                  </a:schemeClr>
                </a:gs>
                <a:gs pos="100000">
                  <a:schemeClr val="accent3">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波蘭</c:v>
                </c:pt>
                <c:pt idx="1">
                  <c:v>哥倫比亞</c:v>
                </c:pt>
                <c:pt idx="2">
                  <c:v>塞內加爾</c:v>
                </c:pt>
                <c:pt idx="3">
                  <c:v>日本</c:v>
                </c:pt>
              </c:strCache>
            </c:strRef>
          </c:cat>
          <c:val>
            <c:numRef>
              <c:f>工作表1!$D$2:$D$5</c:f>
              <c:numCache>
                <c:formatCode>General</c:formatCode>
                <c:ptCount val="4"/>
                <c:pt idx="0">
                  <c:v>0.57789999999999997</c:v>
                </c:pt>
                <c:pt idx="1">
                  <c:v>0.6885</c:v>
                </c:pt>
                <c:pt idx="3">
                  <c:v>0.48580000000000001</c:v>
                </c:pt>
              </c:numCache>
            </c:numRef>
          </c:val>
          <c:extLst>
            <c:ext xmlns:c16="http://schemas.microsoft.com/office/drawing/2014/chart" uri="{C3380CC4-5D6E-409C-BE32-E72D297353CC}">
              <c16:uniqueId val="{00000002-3949-4466-8777-F1377C22B3AB}"/>
            </c:ext>
          </c:extLst>
        </c:ser>
        <c:ser>
          <c:idx val="3"/>
          <c:order val="3"/>
          <c:tx>
            <c:strRef>
              <c:f>工作表1!$E$1</c:f>
              <c:strCache>
                <c:ptCount val="1"/>
                <c:pt idx="0">
                  <c:v>日本</c:v>
                </c:pt>
              </c:strCache>
            </c:strRef>
          </c:tx>
          <c:spPr>
            <a:gradFill rotWithShape="1">
              <a:gsLst>
                <a:gs pos="0">
                  <a:schemeClr val="accent4">
                    <a:tint val="98000"/>
                    <a:satMod val="110000"/>
                    <a:lumMod val="104000"/>
                  </a:schemeClr>
                </a:gs>
                <a:gs pos="69000">
                  <a:schemeClr val="accent4">
                    <a:shade val="88000"/>
                    <a:satMod val="130000"/>
                    <a:lumMod val="92000"/>
                  </a:schemeClr>
                </a:gs>
                <a:gs pos="100000">
                  <a:schemeClr val="accent4">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strRef>
              <c:f>工作表1!$A$2:$A$5</c:f>
              <c:strCache>
                <c:ptCount val="4"/>
                <c:pt idx="0">
                  <c:v>波蘭</c:v>
                </c:pt>
                <c:pt idx="1">
                  <c:v>哥倫比亞</c:v>
                </c:pt>
                <c:pt idx="2">
                  <c:v>塞內加爾</c:v>
                </c:pt>
                <c:pt idx="3">
                  <c:v>日本</c:v>
                </c:pt>
              </c:strCache>
            </c:strRef>
          </c:cat>
          <c:val>
            <c:numRef>
              <c:f>工作表1!$E$2:$E$5</c:f>
              <c:numCache>
                <c:formatCode>General</c:formatCode>
                <c:ptCount val="4"/>
                <c:pt idx="0">
                  <c:v>0.62929999999999997</c:v>
                </c:pt>
                <c:pt idx="1">
                  <c:v>0.6794</c:v>
                </c:pt>
                <c:pt idx="2">
                  <c:v>0.51419999999999999</c:v>
                </c:pt>
              </c:numCache>
            </c:numRef>
          </c:val>
          <c:extLst>
            <c:ext xmlns:c16="http://schemas.microsoft.com/office/drawing/2014/chart" uri="{C3380CC4-5D6E-409C-BE32-E72D297353CC}">
              <c16:uniqueId val="{00000003-3949-4466-8777-F1377C22B3AB}"/>
            </c:ext>
          </c:extLst>
        </c:ser>
        <c:dLbls>
          <c:dLblPos val="outEnd"/>
          <c:showLegendKey val="0"/>
          <c:showVal val="1"/>
          <c:showCatName val="0"/>
          <c:showSerName val="0"/>
          <c:showPercent val="0"/>
          <c:showBubbleSize val="0"/>
        </c:dLbls>
        <c:gapWidth val="115"/>
        <c:overlap val="-20"/>
        <c:axId val="1023355424"/>
        <c:axId val="1023352512"/>
      </c:barChart>
      <c:catAx>
        <c:axId val="102335542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52512"/>
        <c:crosses val="autoZero"/>
        <c:auto val="1"/>
        <c:lblAlgn val="ctr"/>
        <c:lblOffset val="100"/>
        <c:noMultiLvlLbl val="0"/>
      </c:catAx>
      <c:valAx>
        <c:axId val="1023352512"/>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crossAx val="10233554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0.64375</cdr:x>
      <cdr:y>0.14281</cdr:y>
    </cdr:from>
    <cdr:to>
      <cdr:x>0.8425</cdr:x>
      <cdr:y>0.21031</cdr:y>
    </cdr:to>
    <cdr:sp macro="" textlink="">
      <cdr:nvSpPr>
        <cdr:cNvPr id="2" name="文字方塊 1"/>
        <cdr:cNvSpPr txBox="1"/>
      </cdr:nvSpPr>
      <cdr:spPr>
        <a:xfrm xmlns:a="http://schemas.openxmlformats.org/drawingml/2006/main">
          <a:off x="5232400" y="773854"/>
          <a:ext cx="1615440" cy="3657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TW" altLang="en-US" sz="1100" dirty="0">
            <a:ea typeface="微軟正黑體" panose="020B0604030504040204" pitchFamily="34" charset="-120"/>
          </a:endParaRPr>
        </a:p>
      </cdr:txBody>
    </cdr:sp>
  </cdr:relSizeAnchor>
  <cdr:relSizeAnchor xmlns:cdr="http://schemas.openxmlformats.org/drawingml/2006/chartDrawing">
    <cdr:from>
      <cdr:x>0.6125</cdr:x>
      <cdr:y>0.15781</cdr:y>
    </cdr:from>
    <cdr:to>
      <cdr:x>0.75875</cdr:x>
      <cdr:y>0.21969</cdr:y>
    </cdr:to>
    <cdr:sp macro="" textlink="">
      <cdr:nvSpPr>
        <cdr:cNvPr id="3" name="文字方塊 2"/>
        <cdr:cNvSpPr txBox="1"/>
      </cdr:nvSpPr>
      <cdr:spPr>
        <a:xfrm xmlns:a="http://schemas.openxmlformats.org/drawingml/2006/main">
          <a:off x="4978400" y="855134"/>
          <a:ext cx="1188720" cy="3352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TW" altLang="en-US" sz="1100" dirty="0">
            <a:ea typeface="微軟正黑體" panose="020B0604030504040204" pitchFamily="34" charset="-120"/>
          </a:endParaRPr>
        </a:p>
      </cdr:txBody>
    </cdr:sp>
  </cdr:relSizeAnchor>
  <cdr:relSizeAnchor xmlns:cdr="http://schemas.openxmlformats.org/drawingml/2006/chartDrawing">
    <cdr:from>
      <cdr:x>0.61625</cdr:x>
      <cdr:y>0.14656</cdr:y>
    </cdr:from>
    <cdr:to>
      <cdr:x>0.8175</cdr:x>
      <cdr:y>0.22906</cdr:y>
    </cdr:to>
    <cdr:sp macro="" textlink="">
      <cdr:nvSpPr>
        <cdr:cNvPr id="4" name="文字方塊 3"/>
        <cdr:cNvSpPr txBox="1"/>
      </cdr:nvSpPr>
      <cdr:spPr>
        <a:xfrm xmlns:a="http://schemas.openxmlformats.org/drawingml/2006/main">
          <a:off x="5008880" y="794174"/>
          <a:ext cx="1635760" cy="4470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TW" altLang="en-US" sz="1100" dirty="0">
            <a:ea typeface="微軟正黑體" panose="020B0604030504040204" pitchFamily="34" charset="-120"/>
          </a:endParaRPr>
        </a:p>
      </cdr:txBody>
    </cdr:sp>
  </cdr:relSizeAnchor>
  <cdr:relSizeAnchor xmlns:cdr="http://schemas.openxmlformats.org/drawingml/2006/chartDrawing">
    <cdr:from>
      <cdr:x>0.84504</cdr:x>
      <cdr:y>0.3405</cdr:y>
    </cdr:from>
    <cdr:to>
      <cdr:x>1</cdr:x>
      <cdr:y>0.456</cdr:y>
    </cdr:to>
    <cdr:sp macro="" textlink="">
      <cdr:nvSpPr>
        <cdr:cNvPr id="5" name="文字方塊 12"/>
        <cdr:cNvSpPr txBox="1"/>
      </cdr:nvSpPr>
      <cdr:spPr>
        <a:xfrm xmlns:a="http://schemas.openxmlformats.org/drawingml/2006/main">
          <a:off x="8920480" y="1996123"/>
          <a:ext cx="1635760" cy="67710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TW" sz="2000" b="1" dirty="0">
              <a:solidFill>
                <a:srgbClr val="FF0000"/>
              </a:solidFill>
              <a:latin typeface="微軟正黑體" panose="020B0604030504040204" pitchFamily="34" charset="-120"/>
              <a:ea typeface="微軟正黑體" panose="020B0604030504040204" pitchFamily="34" charset="-120"/>
            </a:rPr>
            <a:t>:3</a:t>
          </a:r>
          <a:r>
            <a:rPr lang="zh-TW" altLang="en-US" sz="2000" b="1" dirty="0">
              <a:solidFill>
                <a:srgbClr val="FF0000"/>
              </a:solidFill>
              <a:latin typeface="微軟正黑體" panose="020B0604030504040204" pitchFamily="34" charset="-120"/>
              <a:ea typeface="微軟正黑體" panose="020B0604030504040204" pitchFamily="34" charset="-120"/>
            </a:rPr>
            <a:t>勝</a:t>
          </a:r>
          <a:r>
            <a:rPr lang="en-US" altLang="zh-TW" sz="2000" b="1" dirty="0">
              <a:solidFill>
                <a:srgbClr val="FF0000"/>
              </a:solidFill>
              <a:latin typeface="微軟正黑體" panose="020B0604030504040204" pitchFamily="34" charset="-120"/>
              <a:ea typeface="微軟正黑體" panose="020B0604030504040204" pitchFamily="34" charset="-120"/>
            </a:rPr>
            <a:t>0</a:t>
          </a:r>
          <a:r>
            <a:rPr lang="zh-TW" altLang="en-US" sz="2000" b="1" dirty="0">
              <a:solidFill>
                <a:srgbClr val="FF0000"/>
              </a:solidFill>
              <a:latin typeface="微軟正黑體" panose="020B0604030504040204" pitchFamily="34" charset="-120"/>
              <a:ea typeface="微軟正黑體" panose="020B0604030504040204" pitchFamily="34" charset="-120"/>
            </a:rPr>
            <a:t>負</a:t>
          </a:r>
          <a:endParaRPr lang="en-US" altLang="zh-TW" sz="2000" b="1" dirty="0">
            <a:solidFill>
              <a:srgbClr val="FF0000"/>
            </a:solidFill>
            <a:latin typeface="微軟正黑體" panose="020B0604030504040204" pitchFamily="34" charset="-120"/>
            <a:ea typeface="微軟正黑體" panose="020B0604030504040204" pitchFamily="34" charset="-120"/>
          </a:endParaRPr>
        </a:p>
        <a:p xmlns:a="http://schemas.openxmlformats.org/drawingml/2006/main">
          <a:endParaRPr lang="zh-TW" altLang="en-US" dirty="0">
            <a:ea typeface="微軟正黑體" panose="020B0604030504040204" pitchFamily="34" charset="-120"/>
          </a:endParaRPr>
        </a:p>
      </cdr:txBody>
    </cdr:sp>
  </cdr:relSizeAnchor>
  <cdr:relSizeAnchor xmlns:cdr="http://schemas.openxmlformats.org/drawingml/2006/chartDrawing">
    <cdr:from>
      <cdr:x>0.68456</cdr:x>
      <cdr:y>0.544</cdr:y>
    </cdr:from>
    <cdr:to>
      <cdr:x>0.83952</cdr:x>
      <cdr:y>0.6595</cdr:y>
    </cdr:to>
    <cdr:sp macro="" textlink="">
      <cdr:nvSpPr>
        <cdr:cNvPr id="6" name="文字方塊 12"/>
        <cdr:cNvSpPr txBox="1"/>
      </cdr:nvSpPr>
      <cdr:spPr>
        <a:xfrm xmlns:a="http://schemas.openxmlformats.org/drawingml/2006/main">
          <a:off x="7226352" y="3189086"/>
          <a:ext cx="1635795" cy="67709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TW" sz="2000" b="1" dirty="0" smtClean="0">
              <a:solidFill>
                <a:srgbClr val="FF0000"/>
              </a:solidFill>
              <a:latin typeface="微軟正黑體" panose="020B0604030504040204" pitchFamily="34" charset="-120"/>
              <a:ea typeface="微軟正黑體" panose="020B0604030504040204" pitchFamily="34" charset="-120"/>
            </a:rPr>
            <a:t>:</a:t>
          </a:r>
          <a:r>
            <a:rPr lang="en-US" altLang="zh-TW" sz="2000" b="1" dirty="0">
              <a:solidFill>
                <a:srgbClr val="FF0000"/>
              </a:solidFill>
              <a:latin typeface="微軟正黑體" panose="020B0604030504040204" pitchFamily="34" charset="-120"/>
              <a:ea typeface="微軟正黑體" panose="020B0604030504040204" pitchFamily="34" charset="-120"/>
            </a:rPr>
            <a:t>1</a:t>
          </a:r>
          <a:r>
            <a:rPr lang="zh-TW" altLang="en-US" sz="2000" b="1" dirty="0">
              <a:solidFill>
                <a:srgbClr val="FF0000"/>
              </a:solidFill>
              <a:latin typeface="微軟正黑體" panose="020B0604030504040204" pitchFamily="34" charset="-120"/>
              <a:ea typeface="微軟正黑體" panose="020B0604030504040204" pitchFamily="34" charset="-120"/>
            </a:rPr>
            <a:t>勝</a:t>
          </a:r>
          <a:r>
            <a:rPr lang="en-US" altLang="zh-TW" sz="2000" b="1" dirty="0">
              <a:solidFill>
                <a:srgbClr val="FF0000"/>
              </a:solidFill>
              <a:latin typeface="微軟正黑體" panose="020B0604030504040204" pitchFamily="34" charset="-120"/>
              <a:ea typeface="微軟正黑體" panose="020B0604030504040204" pitchFamily="34" charset="-120"/>
            </a:rPr>
            <a:t>2</a:t>
          </a:r>
          <a:r>
            <a:rPr lang="zh-TW" altLang="en-US" sz="2000" b="1" dirty="0">
              <a:solidFill>
                <a:srgbClr val="FF0000"/>
              </a:solidFill>
              <a:latin typeface="微軟正黑體" panose="020B0604030504040204" pitchFamily="34" charset="-120"/>
              <a:ea typeface="微軟正黑體" panose="020B0604030504040204" pitchFamily="34" charset="-120"/>
            </a:rPr>
            <a:t>負</a:t>
          </a:r>
          <a:endParaRPr lang="en-US" altLang="zh-TW" sz="2000" b="1" dirty="0">
            <a:solidFill>
              <a:srgbClr val="FF0000"/>
            </a:solidFill>
            <a:latin typeface="微軟正黑體" panose="020B0604030504040204" pitchFamily="34" charset="-120"/>
            <a:ea typeface="微軟正黑體" panose="020B0604030504040204" pitchFamily="34" charset="-120"/>
          </a:endParaRPr>
        </a:p>
        <a:p xmlns:a="http://schemas.openxmlformats.org/drawingml/2006/main">
          <a:endParaRPr lang="zh-TW" altLang="en-US" dirty="0">
            <a:ea typeface="微軟正黑體" panose="020B0604030504040204" pitchFamily="34" charset="-120"/>
          </a:endParaRPr>
        </a:p>
      </cdr:txBody>
    </cdr:sp>
  </cdr:relSizeAnchor>
  <cdr:relSizeAnchor xmlns:cdr="http://schemas.openxmlformats.org/drawingml/2006/chartDrawing">
    <cdr:from>
      <cdr:x>0.8051</cdr:x>
      <cdr:y>0.76376</cdr:y>
    </cdr:from>
    <cdr:to>
      <cdr:x>0.96006</cdr:x>
      <cdr:y>0.87927</cdr:y>
    </cdr:to>
    <cdr:sp macro="" textlink="">
      <cdr:nvSpPr>
        <cdr:cNvPr id="7" name="文字方塊 12"/>
        <cdr:cNvSpPr txBox="1"/>
      </cdr:nvSpPr>
      <cdr:spPr>
        <a:xfrm xmlns:a="http://schemas.openxmlformats.org/drawingml/2006/main">
          <a:off x="8498840" y="4477434"/>
          <a:ext cx="1635760" cy="677108"/>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TW" sz="2000" b="1" dirty="0" smtClean="0">
              <a:solidFill>
                <a:srgbClr val="FF0000"/>
              </a:solidFill>
              <a:latin typeface="微軟正黑體" panose="020B0604030504040204" pitchFamily="34" charset="-120"/>
              <a:ea typeface="微軟正黑體" panose="020B0604030504040204" pitchFamily="34" charset="-120"/>
            </a:rPr>
            <a:t>:</a:t>
          </a:r>
          <a:r>
            <a:rPr lang="en-US" altLang="zh-TW" sz="2000" b="1" dirty="0">
              <a:solidFill>
                <a:srgbClr val="FF0000"/>
              </a:solidFill>
              <a:latin typeface="微軟正黑體" panose="020B0604030504040204" pitchFamily="34" charset="-120"/>
              <a:ea typeface="微軟正黑體" panose="020B0604030504040204" pitchFamily="34" charset="-120"/>
            </a:rPr>
            <a:t>2</a:t>
          </a:r>
          <a:r>
            <a:rPr lang="zh-TW" altLang="en-US" sz="2000" b="1" dirty="0">
              <a:solidFill>
                <a:srgbClr val="FF0000"/>
              </a:solidFill>
              <a:latin typeface="微軟正黑體" panose="020B0604030504040204" pitchFamily="34" charset="-120"/>
              <a:ea typeface="微軟正黑體" panose="020B0604030504040204" pitchFamily="34" charset="-120"/>
            </a:rPr>
            <a:t>勝</a:t>
          </a:r>
          <a:r>
            <a:rPr lang="en-US" altLang="zh-TW" sz="2000" b="1" dirty="0">
              <a:solidFill>
                <a:srgbClr val="FF0000"/>
              </a:solidFill>
              <a:latin typeface="微軟正黑體" panose="020B0604030504040204" pitchFamily="34" charset="-120"/>
              <a:ea typeface="微軟正黑體" panose="020B0604030504040204" pitchFamily="34" charset="-120"/>
            </a:rPr>
            <a:t>1</a:t>
          </a:r>
          <a:r>
            <a:rPr lang="zh-TW" altLang="en-US" sz="2000" b="1" dirty="0">
              <a:solidFill>
                <a:srgbClr val="FF0000"/>
              </a:solidFill>
              <a:latin typeface="微軟正黑體" panose="020B0604030504040204" pitchFamily="34" charset="-120"/>
              <a:ea typeface="微軟正黑體" panose="020B0604030504040204" pitchFamily="34" charset="-120"/>
            </a:rPr>
            <a:t>負</a:t>
          </a:r>
          <a:endParaRPr lang="en-US" altLang="zh-TW" sz="2000" b="1" dirty="0">
            <a:solidFill>
              <a:srgbClr val="FF0000"/>
            </a:solidFill>
            <a:latin typeface="微軟正黑體" panose="020B0604030504040204" pitchFamily="34" charset="-120"/>
            <a:ea typeface="微軟正黑體" panose="020B0604030504040204" pitchFamily="34" charset="-120"/>
          </a:endParaRPr>
        </a:p>
        <a:p xmlns:a="http://schemas.openxmlformats.org/drawingml/2006/main">
          <a:endParaRPr lang="zh-TW" altLang="en-US" dirty="0">
            <a:ea typeface="微軟正黑體" panose="020B0604030504040204" pitchFamily="34" charset="-12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0.54297</cdr:x>
      <cdr:y>0.57199</cdr:y>
    </cdr:from>
    <cdr:to>
      <cdr:x>0.72412</cdr:x>
      <cdr:y>0.66963</cdr:y>
    </cdr:to>
    <cdr:sp macro="" textlink="">
      <cdr:nvSpPr>
        <cdr:cNvPr id="2" name="文字方塊 1"/>
        <cdr:cNvSpPr txBox="1"/>
      </cdr:nvSpPr>
      <cdr:spPr>
        <a:xfrm xmlns:a="http://schemas.openxmlformats.org/drawingml/2006/main">
          <a:off x="5783579" y="3242587"/>
          <a:ext cx="1929681" cy="55352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TW" altLang="en-US" sz="1100" dirty="0" smtClean="0">
              <a:ea typeface="微軟正黑體" panose="020B0604030504040204" pitchFamily="34" charset="-120"/>
            </a:rPr>
            <a:t>      </a:t>
          </a:r>
          <a:r>
            <a:rPr lang="en-US" altLang="zh-TW" sz="1800" b="1" kern="1200" dirty="0" smtClean="0">
              <a:solidFill>
                <a:srgbClr val="FF0000"/>
              </a:solidFill>
              <a:latin typeface="微軟正黑體" panose="020B0604030504040204" pitchFamily="34" charset="-120"/>
              <a:ea typeface="微軟正黑體" panose="020B0604030504040204" pitchFamily="34" charset="-120"/>
            </a:rPr>
            <a:t>:0</a:t>
          </a:r>
          <a:r>
            <a:rPr lang="zh-TW" altLang="en-US" sz="1800" b="1" kern="1200" dirty="0">
              <a:solidFill>
                <a:srgbClr val="FF0000"/>
              </a:solidFill>
              <a:latin typeface="微軟正黑體" panose="020B0604030504040204" pitchFamily="34" charset="-120"/>
              <a:ea typeface="微軟正黑體" panose="020B0604030504040204" pitchFamily="34" charset="-120"/>
            </a:rPr>
            <a:t>勝</a:t>
          </a:r>
          <a:r>
            <a:rPr lang="en-US" altLang="zh-TW" sz="1800" b="1" kern="1200" dirty="0">
              <a:solidFill>
                <a:srgbClr val="FF0000"/>
              </a:solidFill>
              <a:latin typeface="微軟正黑體" panose="020B0604030504040204" pitchFamily="34" charset="-120"/>
              <a:ea typeface="微軟正黑體" panose="020B0604030504040204" pitchFamily="34" charset="-120"/>
            </a:rPr>
            <a:t>3</a:t>
          </a:r>
          <a:r>
            <a:rPr lang="zh-TW" altLang="en-US" sz="1800" b="1" kern="1200" dirty="0">
              <a:solidFill>
                <a:srgbClr val="FF0000"/>
              </a:solidFill>
              <a:latin typeface="微軟正黑體" panose="020B0604030504040204" pitchFamily="34" charset="-120"/>
              <a:ea typeface="微軟正黑體" panose="020B0604030504040204" pitchFamily="34" charset="-120"/>
            </a:rPr>
            <a:t>負</a:t>
          </a:r>
        </a:p>
        <a:p xmlns:a="http://schemas.openxmlformats.org/drawingml/2006/main">
          <a:r>
            <a:rPr lang="zh-TW" altLang="en-US" sz="1100" dirty="0" smtClean="0">
              <a:ea typeface="微軟正黑體" panose="020B0604030504040204" pitchFamily="34" charset="-120"/>
            </a:rPr>
            <a:t> </a:t>
          </a:r>
          <a:endParaRPr lang="zh-TW" altLang="en-US" sz="1800" b="1" kern="1200" dirty="0">
            <a:solidFill>
              <a:srgbClr val="FF0000"/>
            </a:solidFill>
            <a:latin typeface="微軟正黑體" panose="020B0604030504040204" pitchFamily="34" charset="-120"/>
            <a:ea typeface="微軟正黑體" panose="020B0604030504040204" pitchFamily="34" charset="-120"/>
          </a:endParaRPr>
        </a:p>
      </cdr:txBody>
    </cdr:sp>
  </cdr:relSizeAnchor>
  <cdr:relSizeAnchor xmlns:cdr="http://schemas.openxmlformats.org/drawingml/2006/chartDrawing">
    <cdr:from>
      <cdr:x>0.76024</cdr:x>
      <cdr:y>0.45172</cdr:y>
    </cdr:from>
    <cdr:to>
      <cdr:x>0.94118</cdr:x>
      <cdr:y>0.54785</cdr:y>
    </cdr:to>
    <cdr:sp macro="" textlink="">
      <cdr:nvSpPr>
        <cdr:cNvPr id="3" name="文字方塊 2"/>
        <cdr:cNvSpPr txBox="1"/>
      </cdr:nvSpPr>
      <cdr:spPr>
        <a:xfrm xmlns:a="http://schemas.openxmlformats.org/drawingml/2006/main">
          <a:off x="8097993" y="2560788"/>
          <a:ext cx="1927342" cy="54497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zh-TW" altLang="en-US" sz="1800" b="1" kern="1200" dirty="0">
              <a:solidFill>
                <a:srgbClr val="FF0000"/>
              </a:solidFill>
              <a:latin typeface="微軟正黑體" panose="020B0604030504040204" pitchFamily="34" charset="-120"/>
              <a:ea typeface="微軟正黑體" panose="020B0604030504040204" pitchFamily="34" charset="-120"/>
            </a:rPr>
            <a:t>               </a:t>
          </a:r>
          <a:r>
            <a:rPr lang="en-US" altLang="zh-TW" sz="1800" b="1" kern="1200" dirty="0">
              <a:solidFill>
                <a:srgbClr val="FF0000"/>
              </a:solidFill>
              <a:latin typeface="微軟正黑體" panose="020B0604030504040204" pitchFamily="34" charset="-120"/>
              <a:ea typeface="微軟正黑體" panose="020B0604030504040204" pitchFamily="34" charset="-120"/>
            </a:rPr>
            <a:t>:3</a:t>
          </a:r>
          <a:r>
            <a:rPr lang="zh-TW" altLang="en-US" sz="1800" b="1" kern="1200" dirty="0">
              <a:solidFill>
                <a:srgbClr val="FF0000"/>
              </a:solidFill>
              <a:latin typeface="微軟正黑體" panose="020B0604030504040204" pitchFamily="34" charset="-120"/>
              <a:ea typeface="微軟正黑體" panose="020B0604030504040204" pitchFamily="34" charset="-120"/>
            </a:rPr>
            <a:t>勝</a:t>
          </a:r>
          <a:r>
            <a:rPr lang="en-US" altLang="zh-TW" sz="1800" b="1" kern="1200" dirty="0">
              <a:solidFill>
                <a:srgbClr val="FF0000"/>
              </a:solidFill>
              <a:latin typeface="微軟正黑體" panose="020B0604030504040204" pitchFamily="34" charset="-120"/>
              <a:ea typeface="微軟正黑體" panose="020B0604030504040204" pitchFamily="34" charset="-120"/>
            </a:rPr>
            <a:t>0</a:t>
          </a:r>
          <a:r>
            <a:rPr lang="zh-TW" altLang="en-US" sz="1800" b="1" kern="1200" dirty="0">
              <a:solidFill>
                <a:srgbClr val="FF0000"/>
              </a:solidFill>
              <a:latin typeface="微軟正黑體" panose="020B0604030504040204" pitchFamily="34" charset="-120"/>
              <a:ea typeface="微軟正黑體" panose="020B0604030504040204" pitchFamily="34" charset="-120"/>
            </a:rPr>
            <a:t>負</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3719B-6261-4285-BB39-86D43ED30F8C}" type="datetimeFigureOut">
              <a:rPr lang="zh-TW" altLang="en-US" smtClean="0"/>
              <a:t>2018/6/27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AB0FC-F340-48D0-B1D7-C09252B0F1AE}" type="slidenum">
              <a:rPr lang="zh-TW" altLang="en-US" smtClean="0"/>
              <a:t>‹#›</a:t>
            </a:fld>
            <a:endParaRPr lang="zh-TW" altLang="en-US"/>
          </a:p>
        </p:txBody>
      </p:sp>
    </p:spTree>
    <p:extLst>
      <p:ext uri="{BB962C8B-B14F-4D97-AF65-F5344CB8AC3E}">
        <p14:creationId xmlns:p14="http://schemas.microsoft.com/office/powerpoint/2010/main" val="34153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46978B8-5E4E-4AE3-B986-A09221645E9F}" type="datetime1">
              <a:rPr lang="zh-TW" altLang="en-US" smtClean="0"/>
              <a:t>2018/6/27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2733154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3CD798A-190A-47AA-9ABA-33004AE5FC27}"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2614382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D24158B5-7FAB-40BA-B156-5BC07A9BE74C}"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2518145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6281406-6DFC-4B71-B5DC-443275C15503}" type="datetime1">
              <a:rPr lang="zh-TW" altLang="en-US" smtClean="0"/>
              <a:t>2018/6/27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1431533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72C1D95-27FF-4693-9FDF-9E0366687C42}"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1663702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82746063-B609-4273-99E6-C9AABEDC5A0D}" type="datetime1">
              <a:rPr lang="zh-TW" altLang="en-US" smtClean="0"/>
              <a:t>2018/6/27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154625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F96A5014-FA7E-42DB-952A-4511EC4A5302}" type="datetime1">
              <a:rPr lang="zh-TW" altLang="en-US" smtClean="0"/>
              <a:t>2018/6/27</a:t>
            </a:fld>
            <a:endParaRPr lang="zh-TW" altLang="en-US" dirty="0"/>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200493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1171A02B-F769-44E7-9EF8-69BA2FAB50E0}" type="datetime1">
              <a:rPr lang="zh-TW" altLang="en-US" smtClean="0"/>
              <a:t>2018/6/27</a:t>
            </a:fld>
            <a:endParaRPr lang="zh-TW" altLang="en-US" dirty="0"/>
          </a:p>
        </p:txBody>
      </p:sp>
      <p:sp>
        <p:nvSpPr>
          <p:cNvPr id="8" name="Footer Placeholder 7"/>
          <p:cNvSpPr>
            <a:spLocks noGrp="1"/>
          </p:cNvSpPr>
          <p:nvPr>
            <p:ph type="ftr" sz="quarter" idx="11"/>
          </p:nvPr>
        </p:nvSpPr>
        <p:spPr/>
        <p:txBody>
          <a:bodyPr/>
          <a:lstStyle/>
          <a:p>
            <a:endParaRPr lang="zh-TW" altLang="en-US" dirty="0"/>
          </a:p>
        </p:txBody>
      </p:sp>
      <p:sp>
        <p:nvSpPr>
          <p:cNvPr id="9" name="Slide Number Placeholder 8"/>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2160163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1691710-1369-4D43-9EF7-9F33B2654F71}" type="datetime1">
              <a:rPr lang="zh-TW" altLang="en-US" smtClean="0"/>
              <a:t>2018/6/27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A73A4C-12C0-46F8-92BE-0727C04C477B}" type="slidenum">
              <a:rPr lang="zh-TW" altLang="en-US" smtClean="0"/>
              <a:t>‹#›</a:t>
            </a:fld>
            <a:endParaRPr lang="zh-TW" altLang="en-US"/>
          </a:p>
        </p:txBody>
      </p:sp>
      <p:sp>
        <p:nvSpPr>
          <p:cNvPr id="6" name="Title 5"/>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629553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58486-3971-48E0-97BE-080239E62A29}" type="datetime1">
              <a:rPr lang="zh-TW" altLang="en-US" smtClean="0"/>
              <a:t>2018/6/27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523492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2ACA2DE1-BB8D-465C-9D51-5D7E9375E073}" type="datetime1">
              <a:rPr lang="zh-TW" altLang="en-US" smtClean="0"/>
              <a:t>2018/6/27</a:t>
            </a:fld>
            <a:endParaRPr lang="zh-TW" altLang="en-US" dirty="0"/>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77506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C68C967-D62A-4725-93A3-6EAFFF16CD9C}"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13995469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4E708A5-28BD-4B9E-B9B5-A671C52FFF2F}" type="datetime1">
              <a:rPr lang="zh-TW" altLang="en-US" smtClean="0"/>
              <a:t>2018/6/27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2676256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BDCC068-4482-46BB-AC3D-9231DBF7B071}"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518684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smtClean="0"/>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46921A77-1E9A-4395-A678-14EC729AB8BE}"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35554891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ea typeface="微軟正黑體" panose="020B0604030504040204" pitchFamily="34" charset="-120"/>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smtClean="0"/>
              <a:t>按一下以編輯母片副標題樣式</a:t>
            </a:r>
            <a:endParaRPr lang="en-US" dirty="0"/>
          </a:p>
        </p:txBody>
      </p:sp>
      <p:sp>
        <p:nvSpPr>
          <p:cNvPr id="4" name="Date Placeholder 3"/>
          <p:cNvSpPr>
            <a:spLocks noGrp="1"/>
          </p:cNvSpPr>
          <p:nvPr>
            <p:ph type="dt" sz="half" idx="10"/>
          </p:nvPr>
        </p:nvSpPr>
        <p:spPr/>
        <p:txBody>
          <a:bodyPr/>
          <a:lstStyle/>
          <a:p>
            <a:fld id="{5B290099-333D-4DF1-AEAE-10B2243A66E8}" type="datetime1">
              <a:rPr lang="zh-TW" altLang="en-US" smtClean="0"/>
              <a:t>2018/6/27</a:t>
            </a:fld>
            <a:endParaRPr lang="zh-TW" altLang="en-US"/>
          </a:p>
        </p:txBody>
      </p:sp>
      <p:sp>
        <p:nvSpPr>
          <p:cNvPr id="5" name="Footer Placeholder 4"/>
          <p:cNvSpPr>
            <a:spLocks noGrp="1"/>
          </p:cNvSpPr>
          <p:nvPr>
            <p:ph type="ftr" sz="quarter" idx="11"/>
          </p:nvPr>
        </p:nvSpPr>
        <p:spPr>
          <a:xfrm>
            <a:off x="2416500" y="329307"/>
            <a:ext cx="4973915" cy="309201"/>
          </a:xfrm>
        </p:spPr>
        <p:txBody>
          <a:bodyPr/>
          <a:lstStyle/>
          <a:p>
            <a:endParaRPr lang="zh-TW" altLang="en-US"/>
          </a:p>
        </p:txBody>
      </p:sp>
      <p:sp>
        <p:nvSpPr>
          <p:cNvPr id="6" name="Slide Number Placeholder 5"/>
          <p:cNvSpPr>
            <a:spLocks noGrp="1"/>
          </p:cNvSpPr>
          <p:nvPr>
            <p:ph type="sldNum" sz="quarter" idx="12"/>
          </p:nvPr>
        </p:nvSpPr>
        <p:spPr>
          <a:xfrm>
            <a:off x="11199850" y="5512158"/>
            <a:ext cx="811019" cy="491182"/>
          </a:xfrm>
        </p:spPr>
        <p:txBody>
          <a:bodyPr/>
          <a:lstStyle/>
          <a:p>
            <a:fld id="{72A73A4C-12C0-46F8-92BE-0727C04C477B}" type="slidenum">
              <a:rPr lang="zh-TW" altLang="en-US" smtClean="0"/>
              <a:t>‹#›</a:t>
            </a:fld>
            <a:endParaRPr lang="zh-TW"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80060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t"/>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3F4E4F35-265B-42B8-A312-95BE8CFDCE6E}"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a:xfrm>
            <a:off x="11195283" y="5306579"/>
            <a:ext cx="811019" cy="503578"/>
          </a:xfrm>
        </p:spPr>
        <p:txBody>
          <a:bodyPr/>
          <a:lstStyle/>
          <a:p>
            <a:fld id="{72A73A4C-12C0-46F8-92BE-0727C04C477B}" type="slidenum">
              <a:rPr lang="zh-TW" altLang="en-US" smtClean="0"/>
              <a:pPr/>
              <a:t>‹#›</a:t>
            </a:fld>
            <a:endParaRPr lang="zh-TW" alt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2845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ea typeface="微軟正黑體" panose="020B0604030504040204" pitchFamily="34" charset="-120"/>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smtClean="0"/>
              <a:t>編輯母片文字樣式</a:t>
            </a:r>
          </a:p>
        </p:txBody>
      </p:sp>
      <p:sp>
        <p:nvSpPr>
          <p:cNvPr id="4" name="Date Placeholder 3"/>
          <p:cNvSpPr>
            <a:spLocks noGrp="1"/>
          </p:cNvSpPr>
          <p:nvPr>
            <p:ph type="dt" sz="half" idx="10"/>
          </p:nvPr>
        </p:nvSpPr>
        <p:spPr/>
        <p:txBody>
          <a:bodyPr/>
          <a:lstStyle/>
          <a:p>
            <a:fld id="{60F712D4-8237-4820-92BC-5E41AF106276}" type="datetime1">
              <a:rPr lang="zh-TW" altLang="en-US" smtClean="0"/>
              <a:t>2018/6/27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11246798" y="5461125"/>
            <a:ext cx="811019" cy="503578"/>
          </a:xfrm>
        </p:spPr>
        <p:txBody>
          <a:bodyPr/>
          <a:lstStyle/>
          <a:p>
            <a:fld id="{72A73A4C-12C0-46F8-92BE-0727C04C477B}" type="slidenum">
              <a:rPr lang="zh-TW" altLang="en-US" smtClean="0"/>
              <a:t>‹#›</a:t>
            </a:fld>
            <a:endParaRPr lang="zh-TW"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2998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447331" y="2010878"/>
            <a:ext cx="4645152" cy="3448595"/>
          </a:xfrm>
        </p:spPr>
        <p:txBody>
          <a:bodyPr/>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Content Placeholder 3"/>
          <p:cNvSpPr>
            <a:spLocks noGrp="1"/>
          </p:cNvSpPr>
          <p:nvPr>
            <p:ph sz="half" idx="2"/>
          </p:nvPr>
        </p:nvSpPr>
        <p:spPr>
          <a:xfrm>
            <a:off x="6413771" y="2017343"/>
            <a:ext cx="4645152" cy="3441520"/>
          </a:xfrm>
        </p:spPr>
        <p:txBody>
          <a:bodyPr/>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5" name="Date Placeholder 4"/>
          <p:cNvSpPr>
            <a:spLocks noGrp="1"/>
          </p:cNvSpPr>
          <p:nvPr>
            <p:ph type="dt" sz="half" idx="10"/>
          </p:nvPr>
        </p:nvSpPr>
        <p:spPr/>
        <p:txBody>
          <a:bodyPr/>
          <a:lstStyle/>
          <a:p>
            <a:fld id="{D3D4CC07-5365-46D0-8A87-ABA2BF81305A}" type="datetime1">
              <a:rPr lang="zh-TW" altLang="en-US" smtClean="0"/>
              <a:t>2018/6/27</a:t>
            </a:fld>
            <a:endParaRPr lang="zh-TW" altLang="en-US" dirty="0"/>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a:xfrm>
            <a:off x="11285435" y="5459346"/>
            <a:ext cx="811019" cy="503578"/>
          </a:xfrm>
        </p:spPr>
        <p:txBody>
          <a:bodyPr/>
          <a:lstStyle/>
          <a:p>
            <a:fld id="{72A73A4C-12C0-46F8-92BE-0727C04C477B}" type="slidenum">
              <a:rPr lang="zh-TW" altLang="en-US" smtClean="0"/>
              <a:pPr/>
              <a:t>‹#›</a:t>
            </a:fld>
            <a:endParaRPr lang="zh-TW" alt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4813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smtClean="0"/>
              <a:t>編輯母片文字樣式</a:t>
            </a:r>
          </a:p>
        </p:txBody>
      </p:sp>
      <p:sp>
        <p:nvSpPr>
          <p:cNvPr id="4" name="Content Placeholder 3"/>
          <p:cNvSpPr>
            <a:spLocks noGrp="1"/>
          </p:cNvSpPr>
          <p:nvPr>
            <p:ph sz="half" idx="2"/>
          </p:nvPr>
        </p:nvSpPr>
        <p:spPr>
          <a:xfrm>
            <a:off x="1447191" y="2824269"/>
            <a:ext cx="4645152" cy="2644457"/>
          </a:xfrm>
        </p:spPr>
        <p:txBody>
          <a:bodyPr/>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smtClean="0"/>
              <a:t>編輯母片文字樣式</a:t>
            </a:r>
          </a:p>
        </p:txBody>
      </p:sp>
      <p:sp>
        <p:nvSpPr>
          <p:cNvPr id="6" name="Content Placeholder 5"/>
          <p:cNvSpPr>
            <a:spLocks noGrp="1"/>
          </p:cNvSpPr>
          <p:nvPr>
            <p:ph sz="quarter" idx="4"/>
          </p:nvPr>
        </p:nvSpPr>
        <p:spPr>
          <a:xfrm>
            <a:off x="6412362" y="2821491"/>
            <a:ext cx="4645152" cy="2637371"/>
          </a:xfrm>
        </p:spPr>
        <p:txBody>
          <a:bodyPr/>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7" name="Date Placeholder 6"/>
          <p:cNvSpPr>
            <a:spLocks noGrp="1"/>
          </p:cNvSpPr>
          <p:nvPr>
            <p:ph type="dt" sz="half" idx="10"/>
          </p:nvPr>
        </p:nvSpPr>
        <p:spPr/>
        <p:txBody>
          <a:bodyPr/>
          <a:lstStyle/>
          <a:p>
            <a:fld id="{4A6B94D9-3511-47E3-AD3E-CEBCB4B62708}" type="datetime1">
              <a:rPr lang="zh-TW" altLang="en-US" smtClean="0"/>
              <a:t>2018/6/27</a:t>
            </a:fld>
            <a:endParaRPr lang="zh-TW" altLang="en-US" dirty="0"/>
          </a:p>
        </p:txBody>
      </p:sp>
      <p:sp>
        <p:nvSpPr>
          <p:cNvPr id="8" name="Footer Placeholder 7"/>
          <p:cNvSpPr>
            <a:spLocks noGrp="1"/>
          </p:cNvSpPr>
          <p:nvPr>
            <p:ph type="ftr" sz="quarter" idx="11"/>
          </p:nvPr>
        </p:nvSpPr>
        <p:spPr/>
        <p:txBody>
          <a:bodyPr/>
          <a:lstStyle/>
          <a:p>
            <a:endParaRPr lang="zh-TW" altLang="en-US" dirty="0"/>
          </a:p>
        </p:txBody>
      </p:sp>
      <p:sp>
        <p:nvSpPr>
          <p:cNvPr id="9" name="Slide Number Placeholder 8"/>
          <p:cNvSpPr>
            <a:spLocks noGrp="1"/>
          </p:cNvSpPr>
          <p:nvPr>
            <p:ph type="sldNum" sz="quarter" idx="12"/>
          </p:nvPr>
        </p:nvSpPr>
        <p:spPr>
          <a:xfrm>
            <a:off x="11259677" y="5469209"/>
            <a:ext cx="811019" cy="503578"/>
          </a:xfrm>
        </p:spPr>
        <p:txBody>
          <a:bodyPr/>
          <a:lstStyle/>
          <a:p>
            <a:fld id="{72A73A4C-12C0-46F8-92BE-0727C04C477B}" type="slidenum">
              <a:rPr lang="zh-TW" altLang="en-US" smtClean="0"/>
              <a:pPr/>
              <a:t>‹#›</a:t>
            </a:fld>
            <a:endParaRPr lang="zh-TW" alt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7265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4D5A7-0E23-4441-9209-E9D8EAAAD5B1}" type="datetime1">
              <a:rPr lang="zh-TW" altLang="en-US" smtClean="0"/>
              <a:t>2018/6/27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a:xfrm>
            <a:off x="11208161" y="5525520"/>
            <a:ext cx="811019" cy="503578"/>
          </a:xfrm>
        </p:spPr>
        <p:txBody>
          <a:bodyPr/>
          <a:lstStyle/>
          <a:p>
            <a:fld id="{72A73A4C-12C0-46F8-92BE-0727C04C477B}" type="slidenum">
              <a:rPr lang="zh-TW" altLang="en-US" smtClean="0"/>
              <a:t>‹#›</a:t>
            </a:fld>
            <a:endParaRPr lang="zh-TW"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3477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AE16A-5919-4C5D-8CBD-C055E991A38F}" type="datetime1">
              <a:rPr lang="zh-TW" altLang="en-US" smtClean="0"/>
              <a:t>2018/6/27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a:xfrm>
            <a:off x="11182404" y="5461125"/>
            <a:ext cx="811019" cy="503578"/>
          </a:xfrm>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2755379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A3683EF-54D9-4C93-9B41-2C39947C0ADC}" type="datetime1">
              <a:rPr lang="zh-TW" altLang="en-US" smtClean="0"/>
              <a:t>2018/6/27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19694469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043714" y="798974"/>
            <a:ext cx="6012470" cy="4658826"/>
          </a:xfrm>
        </p:spPr>
        <p:txBody>
          <a:bodyPr anchor="ctr"/>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ea typeface="微軟正黑體"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smtClean="0"/>
              <a:t>編輯母片文字樣式</a:t>
            </a:r>
          </a:p>
        </p:txBody>
      </p:sp>
      <p:sp>
        <p:nvSpPr>
          <p:cNvPr id="5" name="Date Placeholder 4"/>
          <p:cNvSpPr>
            <a:spLocks noGrp="1"/>
          </p:cNvSpPr>
          <p:nvPr>
            <p:ph type="dt" sz="half" idx="10"/>
          </p:nvPr>
        </p:nvSpPr>
        <p:spPr/>
        <p:txBody>
          <a:bodyPr/>
          <a:lstStyle/>
          <a:p>
            <a:fld id="{1C5A421A-236A-4697-A102-5BBE4443F588}" type="datetime1">
              <a:rPr lang="zh-TW" altLang="en-US" smtClean="0"/>
              <a:t>2018/6/27</a:t>
            </a:fld>
            <a:endParaRPr lang="zh-TW" altLang="en-US" dirty="0"/>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a:xfrm>
            <a:off x="11195283" y="5467034"/>
            <a:ext cx="811019" cy="503578"/>
          </a:xfrm>
        </p:spPr>
        <p:txBody>
          <a:bodyPr/>
          <a:lstStyle/>
          <a:p>
            <a:fld id="{72A73A4C-12C0-46F8-92BE-0727C04C477B}" type="slidenum">
              <a:rPr lang="zh-TW" altLang="en-US" smtClean="0"/>
              <a:pPr/>
              <a:t>‹#›</a:t>
            </a:fld>
            <a:endParaRPr lang="zh-TW" alt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2931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dirty="0" smtClean="0"/>
              <a:t>按一下圖示以新增圖片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ea typeface="微軟正黑體"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smtClean="0"/>
              <a:t>編輯母片文字樣式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73FD0F2-4EF5-4E39-AEA4-DD946C8C1533}" type="datetime1">
              <a:rPr lang="zh-TW" altLang="en-US" smtClean="0"/>
              <a:t>2018/6/27</a:t>
            </a:fld>
            <a:endParaRPr lang="zh-TW" altLang="en-US"/>
          </a:p>
        </p:txBody>
      </p:sp>
      <p:sp>
        <p:nvSpPr>
          <p:cNvPr id="6" name="Footer Placeholder 5"/>
          <p:cNvSpPr>
            <a:spLocks noGrp="1"/>
          </p:cNvSpPr>
          <p:nvPr>
            <p:ph type="ftr" sz="quarter" idx="11"/>
          </p:nvPr>
        </p:nvSpPr>
        <p:spPr>
          <a:xfrm>
            <a:off x="1447382" y="318640"/>
            <a:ext cx="5541004" cy="320931"/>
          </a:xfrm>
        </p:spPr>
        <p:txBody>
          <a:bodyPr/>
          <a:lstStyle/>
          <a:p>
            <a:endParaRPr lang="zh-TW" altLang="en-US"/>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t>‹#›</a:t>
            </a:fld>
            <a:endParaRPr lang="zh-TW"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8361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E0E0CCB1-8C51-4BF6-8DFB-2F0E5C064B2A}"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3433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lvl1pPr>
              <a:defRPr>
                <a:ea typeface="微軟正黑體" panose="020B0604030504040204" pitchFamily="34" charset="-120"/>
              </a:defRPr>
            </a:lvl1pPr>
            <a:lvl2pPr>
              <a:defRPr>
                <a:ea typeface="微軟正黑體" panose="020B0604030504040204" pitchFamily="34" charset="-120"/>
              </a:defRPr>
            </a:lvl2pPr>
            <a:lvl3pPr>
              <a:defRPr>
                <a:ea typeface="微軟正黑體" panose="020B0604030504040204" pitchFamily="34" charset="-120"/>
              </a:defRPr>
            </a:lvl3pPr>
            <a:lvl4pPr>
              <a:defRPr>
                <a:ea typeface="微軟正黑體" panose="020B0604030504040204" pitchFamily="34" charset="-120"/>
              </a:defRPr>
            </a:lvl4pPr>
            <a:lvl5pPr>
              <a:defRPr>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A6E05C30-A29E-47F4-9E38-5D94D3E761F3}" type="datetime1">
              <a:rPr lang="zh-TW" altLang="en-US" smtClean="0"/>
              <a:t>2018/6/27</a:t>
            </a:fld>
            <a:endParaRPr lang="zh-TW" altLang="en-US" dirty="0"/>
          </a:p>
        </p:txBody>
      </p:sp>
      <p:sp>
        <p:nvSpPr>
          <p:cNvPr id="5" name="Footer Placeholder 4"/>
          <p:cNvSpPr>
            <a:spLocks noGrp="1"/>
          </p:cNvSpPr>
          <p:nvPr>
            <p:ph type="ftr" sz="quarter" idx="11"/>
          </p:nvPr>
        </p:nvSpPr>
        <p:spPr/>
        <p:txBody>
          <a:bodyPr/>
          <a:lstStyle/>
          <a:p>
            <a:endParaRPr lang="zh-TW" altLang="en-US" dirty="0"/>
          </a:p>
        </p:txBody>
      </p:sp>
      <p:sp>
        <p:nvSpPr>
          <p:cNvPr id="6" name="Slide Number Placeholder 5"/>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770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73FF3E1-30F5-41CE-9E1C-804B1E8C9C60}" type="datetime1">
              <a:rPr lang="zh-TW" altLang="en-US" smtClean="0"/>
              <a:t>2018/6/27</a:t>
            </a:fld>
            <a:endParaRPr lang="zh-TW" altLang="en-US" dirty="0"/>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316482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Date Placeholder 6"/>
          <p:cNvSpPr>
            <a:spLocks noGrp="1"/>
          </p:cNvSpPr>
          <p:nvPr>
            <p:ph type="dt" sz="half" idx="10"/>
          </p:nvPr>
        </p:nvSpPr>
        <p:spPr/>
        <p:txBody>
          <a:bodyPr/>
          <a:lstStyle/>
          <a:p>
            <a:fld id="{3D358FEC-A1FA-4D36-B42A-590B720C3CBF}" type="datetime1">
              <a:rPr lang="zh-TW" altLang="en-US" smtClean="0"/>
              <a:t>2018/6/27</a:t>
            </a:fld>
            <a:endParaRPr lang="zh-TW" altLang="en-US" dirty="0"/>
          </a:p>
        </p:txBody>
      </p:sp>
      <p:sp>
        <p:nvSpPr>
          <p:cNvPr id="8" name="Footer Placeholder 7"/>
          <p:cNvSpPr>
            <a:spLocks noGrp="1"/>
          </p:cNvSpPr>
          <p:nvPr>
            <p:ph type="ftr" sz="quarter" idx="11"/>
          </p:nvPr>
        </p:nvSpPr>
        <p:spPr/>
        <p:txBody>
          <a:bodyPr/>
          <a:lstStyle/>
          <a:p>
            <a:endParaRPr lang="zh-TW" altLang="en-US" dirty="0"/>
          </a:p>
        </p:txBody>
      </p:sp>
      <p:sp>
        <p:nvSpPr>
          <p:cNvPr id="9" name="Slide Number Placeholder 8"/>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
        <p:nvSpPr>
          <p:cNvPr id="10" name="Title 9"/>
          <p:cNvSpPr>
            <a:spLocks noGrp="1"/>
          </p:cNvSpPr>
          <p:nvPr>
            <p:ph type="title"/>
          </p:nvPr>
        </p:nvSpPr>
        <p:spPr/>
        <p:txBody>
          <a:bodyPr/>
          <a:lstStyle/>
          <a:p>
            <a:r>
              <a:rPr lang="zh-TW" altLang="en-US" smtClean="0"/>
              <a:t>按一下以編輯母片標題樣式</a:t>
            </a:r>
            <a:endParaRPr lang="en-US" dirty="0"/>
          </a:p>
        </p:txBody>
      </p:sp>
    </p:spTree>
    <p:extLst>
      <p:ext uri="{BB962C8B-B14F-4D97-AF65-F5344CB8AC3E}">
        <p14:creationId xmlns:p14="http://schemas.microsoft.com/office/powerpoint/2010/main" val="4074657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EB60B9E-0C56-48CA-A64C-F8323682A702}" type="datetime1">
              <a:rPr lang="zh-TW" altLang="en-US" smtClean="0"/>
              <a:t>2018/6/27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A73A4C-12C0-46F8-92BE-0727C04C477B}" type="slidenum">
              <a:rPr lang="zh-TW" altLang="en-US" smtClean="0"/>
              <a:t>‹#›</a:t>
            </a:fld>
            <a:endParaRPr lang="zh-TW" altLang="en-US"/>
          </a:p>
        </p:txBody>
      </p:sp>
      <p:sp>
        <p:nvSpPr>
          <p:cNvPr id="6" name="Title 5"/>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1217136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13989-B6DD-4989-9AA6-30CDDDB54235}" type="datetime1">
              <a:rPr lang="zh-TW" altLang="en-US" smtClean="0"/>
              <a:t>2018/6/27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3451129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DC2FCFC-BED4-4B86-93ED-0E3654AB3F9B}" type="datetime1">
              <a:rPr lang="zh-TW" altLang="en-US" smtClean="0"/>
              <a:t>2018/6/27</a:t>
            </a:fld>
            <a:endParaRPr lang="zh-TW" altLang="en-US" dirty="0"/>
          </a:p>
        </p:txBody>
      </p:sp>
      <p:sp>
        <p:nvSpPr>
          <p:cNvPr id="6" name="Footer Placeholder 5"/>
          <p:cNvSpPr>
            <a:spLocks noGrp="1"/>
          </p:cNvSpPr>
          <p:nvPr>
            <p:ph type="ftr" sz="quarter" idx="11"/>
          </p:nvPr>
        </p:nvSpPr>
        <p:spPr/>
        <p:txBody>
          <a:bodyPr/>
          <a:lstStyle/>
          <a:p>
            <a:endParaRPr lang="zh-TW" altLang="en-US" dirty="0"/>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292227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21907DBE-1766-4735-963F-F0564DCFC528}" type="datetime1">
              <a:rPr lang="zh-TW" altLang="en-US" smtClean="0"/>
              <a:t>2018/6/27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A73A4C-12C0-46F8-92BE-0727C04C477B}" type="slidenum">
              <a:rPr lang="zh-TW" altLang="en-US" smtClean="0"/>
              <a:t>‹#›</a:t>
            </a:fld>
            <a:endParaRPr lang="zh-TW" altLang="en-US"/>
          </a:p>
        </p:txBody>
      </p:sp>
    </p:spTree>
    <p:extLst>
      <p:ext uri="{BB962C8B-B14F-4D97-AF65-F5344CB8AC3E}">
        <p14:creationId xmlns:p14="http://schemas.microsoft.com/office/powerpoint/2010/main" val="109772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ea typeface="微軟正黑體" panose="020B0604030504040204" pitchFamily="34" charset="-120"/>
              </a:defRPr>
            </a:lvl1pPr>
          </a:lstStyle>
          <a:p>
            <a:fld id="{1CCBAE1F-EE20-43C8-843B-0E6E65451167}" type="datetime1">
              <a:rPr lang="zh-TW" altLang="en-US" smtClean="0"/>
              <a:t>2018/6/27</a:t>
            </a:fld>
            <a:endParaRPr lang="zh-TW"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ea typeface="微軟正黑體" panose="020B0604030504040204" pitchFamily="34" charset="-120"/>
              </a:defRPr>
            </a:lvl1pPr>
          </a:lstStyle>
          <a:p>
            <a:endParaRPr lang="zh-TW"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ea typeface="微軟正黑體" panose="020B0604030504040204" pitchFamily="34" charset="-120"/>
              </a:defRPr>
            </a:lvl1p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275772591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微軟正黑體" panose="020B0604030504040204" pitchFamily="34" charset="-120"/>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ea typeface="微軟正黑體" panose="020B0604030504040204" pitchFamily="34" charset="-120"/>
              </a:defRPr>
            </a:lvl1pPr>
          </a:lstStyle>
          <a:p>
            <a:fld id="{171940EC-D0F4-4904-82E3-A94AA24E3420}" type="datetime1">
              <a:rPr lang="zh-TW" altLang="en-US" smtClean="0"/>
              <a:t>2018/6/27</a:t>
            </a:fld>
            <a:endParaRPr lang="zh-TW"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ea typeface="微軟正黑體" panose="020B0604030504040204" pitchFamily="34" charset="-120"/>
              </a:defRPr>
            </a:lvl1pPr>
          </a:lstStyle>
          <a:p>
            <a:endParaRPr lang="zh-TW"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ea typeface="微軟正黑體" panose="020B0604030504040204" pitchFamily="34" charset="-120"/>
              </a:defRPr>
            </a:lvl1pPr>
          </a:lstStyle>
          <a:p>
            <a:fld id="{72A73A4C-12C0-46F8-92BE-0727C04C477B}" type="slidenum">
              <a:rPr lang="zh-TW" altLang="en-US" smtClean="0"/>
              <a:pPr/>
              <a:t>‹#›</a:t>
            </a:fld>
            <a:endParaRPr lang="zh-TW" altLang="en-US" dirty="0"/>
          </a:p>
        </p:txBody>
      </p:sp>
    </p:spTree>
    <p:extLst>
      <p:ext uri="{BB962C8B-B14F-4D97-AF65-F5344CB8AC3E}">
        <p14:creationId xmlns:p14="http://schemas.microsoft.com/office/powerpoint/2010/main" val="407658154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微軟正黑體" panose="020B0604030504040204" pitchFamily="34" charset="-120"/>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ea typeface="微軟正黑體" panose="020B0604030504040204" pitchFamily="34" charset="-120"/>
              </a:defRPr>
            </a:lvl1pPr>
          </a:lstStyle>
          <a:p>
            <a:fld id="{55C957B2-0AB0-460D-A66E-F8350B8D9317}" type="datetime1">
              <a:rPr lang="zh-TW" altLang="en-US" smtClean="0"/>
              <a:t>2018/6/27</a:t>
            </a:fld>
            <a:endParaRPr lang="zh-TW" alt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ea typeface="微軟正黑體" panose="020B0604030504040204" pitchFamily="34" charset="-120"/>
              </a:defRPr>
            </a:lvl1pPr>
          </a:lstStyle>
          <a:p>
            <a:endParaRPr lang="zh-TW" alt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ea typeface="微軟正黑體" panose="020B0604030504040204" pitchFamily="34" charset="-120"/>
              </a:defRPr>
            </a:lvl1pPr>
          </a:lstStyle>
          <a:p>
            <a:fld id="{72A73A4C-12C0-46F8-92BE-0727C04C477B}" type="slidenum">
              <a:rPr lang="zh-TW" altLang="en-US" smtClean="0"/>
              <a:pPr/>
              <a:t>‹#›</a:t>
            </a:fld>
            <a:endParaRPr lang="zh-TW" alt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87763"/>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微軟正黑體" panose="020B0604030504040204" pitchFamily="34" charset="-120"/>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Elo_rating_system#Most_accurate_K-factor" TargetMode="Externa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team.7m.com.cn/510/index_gb.shtml" TargetMode="External"/><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FiveThirtyEight" TargetMode="Externa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2.xml"/><Relationship Id="rId1" Type="http://schemas.openxmlformats.org/officeDocument/2006/relationships/slideLayout" Target="../slideLayouts/slideLayout2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3.xml"/><Relationship Id="rId1" Type="http://schemas.openxmlformats.org/officeDocument/2006/relationships/slideLayout" Target="../slideLayouts/slideLayout2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hart" Target="../charts/chart4.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hart" Target="../charts/chart5.xml"/><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hart" Target="../charts/chart6.xml"/><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7.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hart" Target="../charts/chart8.xml"/><Relationship Id="rId1" Type="http://schemas.openxmlformats.org/officeDocument/2006/relationships/slideLayout" Target="../slideLayouts/slideLayout2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martj42/international-football-results-from-1872-to-2017/data" TargetMode="External"/><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Australia_31%E2%80%930_American_Samoa" TargetMode="Externa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圖片 8"/>
          <p:cNvPicPr>
            <a:picLocks noChangeAspect="1"/>
          </p:cNvPicPr>
          <p:nvPr/>
        </p:nvPicPr>
        <p:blipFill rotWithShape="1">
          <a:blip r:embed="rId2"/>
          <a:srcRect r="6"/>
          <a:stretch/>
        </p:blipFill>
        <p:spPr>
          <a:xfrm rot="853638">
            <a:off x="10137986" y="2426817"/>
            <a:ext cx="827828" cy="827881"/>
          </a:xfrm>
          <a:prstGeom prst="rect">
            <a:avLst/>
          </a:prstGeom>
          <a:solidFill>
            <a:schemeClr val="accent6">
              <a:lumMod val="40000"/>
              <a:lumOff val="60000"/>
            </a:schemeClr>
          </a:solidFill>
        </p:spPr>
      </p:pic>
      <p:sp>
        <p:nvSpPr>
          <p:cNvPr id="2" name="標題 1"/>
          <p:cNvSpPr>
            <a:spLocks noGrp="1"/>
          </p:cNvSpPr>
          <p:nvPr>
            <p:ph type="ctrTitle"/>
          </p:nvPr>
        </p:nvSpPr>
        <p:spPr/>
        <p:txBody>
          <a:bodyPr/>
          <a:lstStyle/>
          <a:p>
            <a:r>
              <a:rPr lang="zh-TW" altLang="en-US" b="1" dirty="0" smtClean="0">
                <a:latin typeface="微軟正黑體" panose="020B0604030504040204" pitchFamily="34" charset="-120"/>
              </a:rPr>
              <a:t>大數據分析期末報告</a:t>
            </a:r>
            <a:endParaRPr lang="zh-TW" altLang="en-US" b="1" dirty="0">
              <a:latin typeface="微軟正黑體" panose="020B0604030504040204" pitchFamily="34" charset="-120"/>
            </a:endParaRPr>
          </a:p>
        </p:txBody>
      </p:sp>
      <p:sp>
        <p:nvSpPr>
          <p:cNvPr id="3" name="副標題 2"/>
          <p:cNvSpPr>
            <a:spLocks noGrp="1"/>
          </p:cNvSpPr>
          <p:nvPr>
            <p:ph type="subTitle" idx="1"/>
          </p:nvPr>
        </p:nvSpPr>
        <p:spPr/>
        <p:txBody>
          <a:bodyPr/>
          <a:lstStyle/>
          <a:p>
            <a:r>
              <a:rPr lang="en-US" altLang="zh-TW" sz="3200" i="1" dirty="0" smtClean="0">
                <a:latin typeface="微軟正黑體" panose="020B0604030504040204" pitchFamily="34" charset="-120"/>
              </a:rPr>
              <a:t>2018</a:t>
            </a:r>
            <a:r>
              <a:rPr lang="zh-TW" altLang="en-US" i="1" dirty="0" smtClean="0">
                <a:latin typeface="微軟正黑體" panose="020B0604030504040204" pitchFamily="34" charset="-120"/>
              </a:rPr>
              <a:t>世足冠軍預測</a:t>
            </a:r>
            <a:endParaRPr lang="zh-TW" altLang="en-US" i="1" dirty="0">
              <a:latin typeface="微軟正黑體" panose="020B0604030504040204" pitchFamily="34" charset="-120"/>
            </a:endParaRPr>
          </a:p>
        </p:txBody>
      </p:sp>
      <p:sp>
        <p:nvSpPr>
          <p:cNvPr id="4" name="文字方塊 3"/>
          <p:cNvSpPr txBox="1"/>
          <p:nvPr/>
        </p:nvSpPr>
        <p:spPr>
          <a:xfrm>
            <a:off x="2435191" y="4429919"/>
            <a:ext cx="5594904" cy="1631216"/>
          </a:xfrm>
          <a:prstGeom prst="rect">
            <a:avLst/>
          </a:prstGeom>
          <a:noFill/>
        </p:spPr>
        <p:txBody>
          <a:bodyPr wrap="square" rtlCol="0">
            <a:spAutoFit/>
          </a:bodyPr>
          <a:lstStyle/>
          <a:p>
            <a:r>
              <a:rPr lang="zh-TW" altLang="en-US" sz="2800" dirty="0" smtClean="0">
                <a:latin typeface="微軟正黑體" panose="020B0604030504040204" pitchFamily="34" charset="-120"/>
                <a:ea typeface="微軟正黑體" panose="020B0604030504040204" pitchFamily="34" charset="-120"/>
              </a:rPr>
              <a:t>第</a:t>
            </a:r>
            <a:r>
              <a:rPr lang="en-US" altLang="zh-TW" sz="2800" dirty="0" smtClean="0">
                <a:latin typeface="微軟正黑體" panose="020B0604030504040204" pitchFamily="34" charset="-120"/>
                <a:ea typeface="微軟正黑體" panose="020B0604030504040204" pitchFamily="34" charset="-120"/>
              </a:rPr>
              <a:t>4</a:t>
            </a:r>
            <a:r>
              <a:rPr lang="zh-TW" altLang="en-US" sz="2800" dirty="0" smtClean="0">
                <a:latin typeface="微軟正黑體" panose="020B0604030504040204" pitchFamily="34" charset="-120"/>
                <a:ea typeface="微軟正黑體" panose="020B0604030504040204" pitchFamily="34" charset="-120"/>
              </a:rPr>
              <a:t>組</a:t>
            </a:r>
            <a:r>
              <a:rPr lang="en-US" altLang="zh-TW" sz="2800" dirty="0" smtClean="0">
                <a:latin typeface="微軟正黑體" panose="020B0604030504040204" pitchFamily="34" charset="-120"/>
                <a:ea typeface="微軟正黑體" panose="020B0604030504040204" pitchFamily="34" charset="-120"/>
              </a:rPr>
              <a:t>:</a:t>
            </a:r>
          </a:p>
          <a:p>
            <a:r>
              <a:rPr lang="zh-TW" altLang="en-US" sz="2400" dirty="0" smtClean="0">
                <a:latin typeface="微軟正黑體" panose="020B0604030504040204" pitchFamily="34" charset="-120"/>
                <a:ea typeface="微軟正黑體" panose="020B0604030504040204" pitchFamily="34" charset="-120"/>
              </a:rPr>
              <a:t>張仁樵 </a:t>
            </a:r>
            <a:r>
              <a:rPr lang="en-US" altLang="zh-TW" sz="2400" dirty="0" smtClean="0">
                <a:latin typeface="微軟正黑體" panose="020B0604030504040204" pitchFamily="34" charset="-120"/>
                <a:ea typeface="微軟正黑體" panose="020B0604030504040204" pitchFamily="34" charset="-120"/>
              </a:rPr>
              <a:t>B0444132  </a:t>
            </a:r>
            <a:r>
              <a:rPr lang="zh-TW" altLang="en-US" sz="2400" dirty="0" smtClean="0">
                <a:latin typeface="微軟正黑體" panose="020B0604030504040204" pitchFamily="34" charset="-120"/>
                <a:ea typeface="微軟正黑體" panose="020B0604030504040204" pitchFamily="34" charset="-120"/>
              </a:rPr>
              <a:t>蔡</a:t>
            </a:r>
            <a:r>
              <a:rPr lang="zh-TW" altLang="en-US" sz="2400" dirty="0">
                <a:latin typeface="微軟正黑體" panose="020B0604030504040204" pitchFamily="34" charset="-120"/>
                <a:ea typeface="微軟正黑體" panose="020B0604030504040204" pitchFamily="34" charset="-120"/>
              </a:rPr>
              <a:t>承</a:t>
            </a:r>
            <a:r>
              <a:rPr lang="zh-TW" altLang="en-US" sz="2400" dirty="0" smtClean="0">
                <a:latin typeface="微軟正黑體" panose="020B0604030504040204" pitchFamily="34" charset="-120"/>
                <a:ea typeface="微軟正黑體" panose="020B0604030504040204" pitchFamily="34" charset="-120"/>
              </a:rPr>
              <a:t>翰 </a:t>
            </a:r>
            <a:r>
              <a:rPr lang="en-US" altLang="zh-TW" sz="2400" dirty="0" smtClean="0">
                <a:latin typeface="微軟正黑體" panose="020B0604030504040204" pitchFamily="34" charset="-120"/>
                <a:ea typeface="微軟正黑體" panose="020B0604030504040204" pitchFamily="34" charset="-120"/>
              </a:rPr>
              <a:t>B0444131</a:t>
            </a:r>
          </a:p>
          <a:p>
            <a:r>
              <a:rPr lang="zh-TW" altLang="en-US" sz="2400" dirty="0" smtClean="0">
                <a:latin typeface="微軟正黑體" panose="020B0604030504040204" pitchFamily="34" charset="-120"/>
                <a:ea typeface="微軟正黑體" panose="020B0604030504040204" pitchFamily="34" charset="-120"/>
              </a:rPr>
              <a:t>蕭資峻 </a:t>
            </a:r>
            <a:r>
              <a:rPr lang="en-US" altLang="zh-TW" sz="2400" dirty="0" smtClean="0">
                <a:latin typeface="微軟正黑體" panose="020B0604030504040204" pitchFamily="34" charset="-120"/>
                <a:ea typeface="微軟正黑體" panose="020B0604030504040204" pitchFamily="34" charset="-120"/>
              </a:rPr>
              <a:t>B0444248</a:t>
            </a:r>
            <a:r>
              <a:rPr lang="zh-TW" altLang="en-US" sz="2400" dirty="0" smtClean="0">
                <a:latin typeface="微軟正黑體" panose="020B0604030504040204" pitchFamily="34" charset="-120"/>
                <a:ea typeface="微軟正黑體" panose="020B0604030504040204" pitchFamily="34" charset="-120"/>
              </a:rPr>
              <a:t>  田 碩    </a:t>
            </a:r>
            <a:r>
              <a:rPr lang="en-US" altLang="zh-TW" sz="2400" dirty="0" smtClean="0">
                <a:latin typeface="微軟正黑體" panose="020B0604030504040204" pitchFamily="34" charset="-120"/>
                <a:ea typeface="微軟正黑體" panose="020B0604030504040204" pitchFamily="34" charset="-120"/>
              </a:rPr>
              <a:t>B0444251</a:t>
            </a:r>
            <a:endParaRPr lang="en-US" altLang="zh-TW" sz="2400" dirty="0">
              <a:latin typeface="微軟正黑體" panose="020B0604030504040204" pitchFamily="34" charset="-120"/>
              <a:ea typeface="微軟正黑體" panose="020B0604030504040204" pitchFamily="34" charset="-120"/>
            </a:endParaRPr>
          </a:p>
          <a:p>
            <a:endParaRPr lang="zh-TW" altLang="en-US" sz="2400" dirty="0">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a:stretch>
            <a:fillRect/>
          </a:stretch>
        </p:blipFill>
        <p:spPr>
          <a:xfrm>
            <a:off x="198456" y="1219753"/>
            <a:ext cx="2095977" cy="2311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投影片編號版面配置區 5"/>
          <p:cNvSpPr>
            <a:spLocks noGrp="1"/>
          </p:cNvSpPr>
          <p:nvPr>
            <p:ph type="sldNum" sz="quarter" idx="12"/>
          </p:nvPr>
        </p:nvSpPr>
        <p:spPr/>
        <p:txBody>
          <a:bodyPr/>
          <a:lstStyle/>
          <a:p>
            <a:fld id="{72A73A4C-12C0-46F8-92BE-0727C04C477B}" type="slidenum">
              <a:rPr lang="zh-TW" altLang="en-US" smtClean="0"/>
              <a:t>1</a:t>
            </a:fld>
            <a:endParaRPr lang="zh-TW" altLang="en-US"/>
          </a:p>
        </p:txBody>
      </p:sp>
    </p:spTree>
    <p:extLst>
      <p:ext uri="{BB962C8B-B14F-4D97-AF65-F5344CB8AC3E}">
        <p14:creationId xmlns:p14="http://schemas.microsoft.com/office/powerpoint/2010/main" val="1119576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451579" y="1"/>
            <a:ext cx="9603275" cy="6101542"/>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10</a:t>
            </a:fld>
            <a:endParaRPr lang="zh-TW" altLang="en-US" dirty="0"/>
          </a:p>
        </p:txBody>
      </p:sp>
    </p:spTree>
    <p:extLst>
      <p:ext uri="{BB962C8B-B14F-4D97-AF65-F5344CB8AC3E}">
        <p14:creationId xmlns:p14="http://schemas.microsoft.com/office/powerpoint/2010/main" val="3438317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451579" y="0"/>
            <a:ext cx="9603275" cy="6118167"/>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11</a:t>
            </a:fld>
            <a:endParaRPr lang="zh-TW" altLang="en-US" dirty="0"/>
          </a:p>
        </p:txBody>
      </p:sp>
    </p:spTree>
    <p:extLst>
      <p:ext uri="{BB962C8B-B14F-4D97-AF65-F5344CB8AC3E}">
        <p14:creationId xmlns:p14="http://schemas.microsoft.com/office/powerpoint/2010/main" val="3734507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451579" y="0"/>
            <a:ext cx="9603275" cy="6109855"/>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12</a:t>
            </a:fld>
            <a:endParaRPr lang="zh-TW" altLang="en-US" dirty="0"/>
          </a:p>
        </p:txBody>
      </p:sp>
      <p:cxnSp>
        <p:nvCxnSpPr>
          <p:cNvPr id="6" name="直線接點 5"/>
          <p:cNvCxnSpPr/>
          <p:nvPr/>
        </p:nvCxnSpPr>
        <p:spPr>
          <a:xfrm flipH="1">
            <a:off x="2103121" y="692331"/>
            <a:ext cx="8752113" cy="259950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125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marL="742950" indent="-742950" algn="ctr">
              <a:buFont typeface="+mj-ea"/>
              <a:buAutoNum type="ea1ChtPeriod" startAt="4"/>
            </a:pPr>
            <a:r>
              <a:rPr lang="zh-TW" altLang="zh-TW" b="1" dirty="0" smtClean="0">
                <a:latin typeface="微軟正黑體" panose="020B0604030504040204" pitchFamily="34" charset="-120"/>
              </a:rPr>
              <a:t>什麼</a:t>
            </a:r>
            <a:r>
              <a:rPr lang="zh-TW" altLang="zh-TW" b="1" dirty="0">
                <a:latin typeface="微軟正黑體" panose="020B0604030504040204" pitchFamily="34" charset="-120"/>
              </a:rPr>
              <a:t>是</a:t>
            </a:r>
            <a:r>
              <a:rPr lang="en-US" altLang="zh-TW" b="1" dirty="0" err="1">
                <a:latin typeface="微軟正黑體" panose="020B0604030504040204" pitchFamily="34" charset="-120"/>
              </a:rPr>
              <a:t>elo</a:t>
            </a:r>
            <a:r>
              <a:rPr lang="zh-TW" altLang="zh-TW" b="1" dirty="0">
                <a:latin typeface="微軟正黑體" panose="020B0604030504040204" pitchFamily="34" charset="-120"/>
              </a:rPr>
              <a:t>評分系統</a:t>
            </a:r>
            <a:r>
              <a:rPr lang="en-US" altLang="zh-TW" b="1" dirty="0" smtClean="0">
                <a:latin typeface="微軟正黑體" panose="020B0604030504040204" pitchFamily="34" charset="-120"/>
              </a:rPr>
              <a:t>?</a:t>
            </a:r>
            <a:endParaRPr lang="zh-TW" altLang="en-US" b="1" dirty="0">
              <a:latin typeface="微軟正黑體" panose="020B0604030504040204" pitchFamily="34" charset="-120"/>
            </a:endParaRPr>
          </a:p>
        </p:txBody>
      </p:sp>
      <p:sp>
        <p:nvSpPr>
          <p:cNvPr id="3" name="內容版面配置區 2"/>
          <p:cNvSpPr>
            <a:spLocks noGrp="1"/>
          </p:cNvSpPr>
          <p:nvPr>
            <p:ph idx="1"/>
          </p:nvPr>
        </p:nvSpPr>
        <p:spPr/>
        <p:txBody>
          <a:bodyPr/>
          <a:lstStyle/>
          <a:p>
            <a:pPr>
              <a:lnSpc>
                <a:spcPct val="100000"/>
              </a:lnSpc>
            </a:pPr>
            <a:r>
              <a:rPr lang="en-US" altLang="zh-TW" dirty="0" err="1">
                <a:latin typeface="微軟正黑體" panose="020B0604030504040204" pitchFamily="34" charset="-120"/>
              </a:rPr>
              <a:t>Elo</a:t>
            </a:r>
            <a:r>
              <a:rPr lang="zh-TW" altLang="zh-TW" dirty="0">
                <a:latin typeface="微軟正黑體" panose="020B0604030504040204" pitchFamily="34" charset="-120"/>
              </a:rPr>
              <a:t>評分系統是一種計算玩家在</a:t>
            </a:r>
            <a:r>
              <a:rPr lang="zh-TW" altLang="zh-TW" dirty="0">
                <a:solidFill>
                  <a:srgbClr val="FF0000"/>
                </a:solidFill>
                <a:latin typeface="微軟正黑體" panose="020B0604030504040204" pitchFamily="34" charset="-120"/>
              </a:rPr>
              <a:t>零和遊戲</a:t>
            </a:r>
            <a:r>
              <a:rPr lang="zh-TW" altLang="zh-TW" dirty="0">
                <a:latin typeface="微軟正黑體" panose="020B0604030504040204" pitchFamily="34" charset="-120"/>
              </a:rPr>
              <a:t>中的相對技能水平的方法。它的創建者是匈牙利</a:t>
            </a:r>
            <a:r>
              <a:rPr lang="en-US" altLang="zh-TW" dirty="0">
                <a:latin typeface="微軟正黑體" panose="020B0604030504040204" pitchFamily="34" charset="-120"/>
              </a:rPr>
              <a:t> - </a:t>
            </a:r>
            <a:r>
              <a:rPr lang="zh-TW" altLang="zh-TW" dirty="0">
                <a:latin typeface="微軟正黑體" panose="020B0604030504040204" pitchFamily="34" charset="-120"/>
              </a:rPr>
              <a:t>美國物理學教授</a:t>
            </a:r>
            <a:r>
              <a:rPr lang="en-US" altLang="zh-TW" dirty="0">
                <a:latin typeface="微軟正黑體" panose="020B0604030504040204" pitchFamily="34" charset="-120"/>
              </a:rPr>
              <a:t>Arpad </a:t>
            </a:r>
            <a:r>
              <a:rPr lang="en-US" altLang="zh-TW" dirty="0" err="1">
                <a:latin typeface="微軟正黑體" panose="020B0604030504040204" pitchFamily="34" charset="-120"/>
              </a:rPr>
              <a:t>Elo</a:t>
            </a:r>
            <a:r>
              <a:rPr lang="zh-TW" altLang="zh-TW" dirty="0" smtClean="0">
                <a:latin typeface="微軟正黑體" panose="020B0604030504040204" pitchFamily="34" charset="-120"/>
              </a:rPr>
              <a:t>。</a:t>
            </a:r>
            <a:endParaRPr lang="en-US" altLang="zh-TW" dirty="0" smtClean="0">
              <a:latin typeface="微軟正黑體" panose="020B0604030504040204" pitchFamily="34" charset="-120"/>
            </a:endParaRPr>
          </a:p>
          <a:p>
            <a:pPr>
              <a:lnSpc>
                <a:spcPct val="100000"/>
              </a:lnSpc>
            </a:pPr>
            <a:r>
              <a:rPr lang="en-US" altLang="zh-TW" dirty="0" err="1">
                <a:latin typeface="微軟正黑體" panose="020B0604030504040204" pitchFamily="34" charset="-120"/>
              </a:rPr>
              <a:t>Elo</a:t>
            </a:r>
            <a:r>
              <a:rPr lang="zh-TW" altLang="zh-TW" dirty="0">
                <a:latin typeface="微軟正黑體" panose="020B0604030504040204" pitchFamily="34" charset="-120"/>
              </a:rPr>
              <a:t>系統</a:t>
            </a:r>
            <a:r>
              <a:rPr lang="zh-TW" altLang="zh-TW" dirty="0">
                <a:solidFill>
                  <a:srgbClr val="FF0000"/>
                </a:solidFill>
                <a:latin typeface="微軟正黑體" panose="020B0604030504040204" pitchFamily="34" charset="-120"/>
              </a:rPr>
              <a:t>最初是使用在國際象棋評級系統</a:t>
            </a:r>
            <a:r>
              <a:rPr lang="zh-TW" altLang="zh-TW" dirty="0">
                <a:latin typeface="微軟正黑體" panose="020B0604030504040204" pitchFamily="34" charset="-120"/>
              </a:rPr>
              <a:t>，但後來也被用作多個視頻遊戲，足球，美式足球，籃球，美國職業棒球大聯盟，英雄聯盟中的多人比賽評級系統，外交和其他遊戲等遊戲。</a:t>
            </a:r>
          </a:p>
          <a:p>
            <a:endParaRPr lang="zh-TW" altLang="zh-TW" dirty="0"/>
          </a:p>
          <a:p>
            <a:endParaRPr lang="zh-TW" altLang="en-US" dirty="0"/>
          </a:p>
        </p:txBody>
      </p:sp>
      <p:pic>
        <p:nvPicPr>
          <p:cNvPr id="6" name="圖片 5"/>
          <p:cNvPicPr>
            <a:picLocks noChangeAspect="1"/>
          </p:cNvPicPr>
          <p:nvPr/>
        </p:nvPicPr>
        <p:blipFill>
          <a:blip r:embed="rId2"/>
          <a:stretch>
            <a:fillRect/>
          </a:stretch>
        </p:blipFill>
        <p:spPr>
          <a:xfrm>
            <a:off x="1145224" y="4312760"/>
            <a:ext cx="1448347" cy="1448347"/>
          </a:xfrm>
          <a:prstGeom prst="rect">
            <a:avLst/>
          </a:prstGeom>
        </p:spPr>
      </p:pic>
      <p:pic>
        <p:nvPicPr>
          <p:cNvPr id="7" name="圖片 6"/>
          <p:cNvPicPr>
            <a:picLocks noChangeAspect="1"/>
          </p:cNvPicPr>
          <p:nvPr/>
        </p:nvPicPr>
        <p:blipFill>
          <a:blip r:embed="rId3"/>
          <a:stretch>
            <a:fillRect/>
          </a:stretch>
        </p:blipFill>
        <p:spPr>
          <a:xfrm>
            <a:off x="3426656" y="4312760"/>
            <a:ext cx="1412641" cy="1412641"/>
          </a:xfrm>
          <a:prstGeom prst="rect">
            <a:avLst/>
          </a:prstGeom>
        </p:spPr>
      </p:pic>
      <p:pic>
        <p:nvPicPr>
          <p:cNvPr id="8" name="圖片 7"/>
          <p:cNvPicPr>
            <a:picLocks noChangeAspect="1"/>
          </p:cNvPicPr>
          <p:nvPr/>
        </p:nvPicPr>
        <p:blipFill>
          <a:blip r:embed="rId4"/>
          <a:stretch>
            <a:fillRect/>
          </a:stretch>
        </p:blipFill>
        <p:spPr>
          <a:xfrm>
            <a:off x="5611835" y="4420373"/>
            <a:ext cx="1714742" cy="1008197"/>
          </a:xfrm>
          <a:prstGeom prst="rect">
            <a:avLst/>
          </a:prstGeom>
        </p:spPr>
      </p:pic>
      <p:pic>
        <p:nvPicPr>
          <p:cNvPr id="9" name="圖片 8"/>
          <p:cNvPicPr>
            <a:picLocks noChangeAspect="1"/>
          </p:cNvPicPr>
          <p:nvPr/>
        </p:nvPicPr>
        <p:blipFill>
          <a:blip r:embed="rId5"/>
          <a:stretch>
            <a:fillRect/>
          </a:stretch>
        </p:blipFill>
        <p:spPr>
          <a:xfrm>
            <a:off x="8264930" y="4420373"/>
            <a:ext cx="2372472" cy="935756"/>
          </a:xfrm>
          <a:prstGeom prst="rect">
            <a:avLst/>
          </a:prstGeom>
        </p:spPr>
      </p:pic>
      <p:sp>
        <p:nvSpPr>
          <p:cNvPr id="4" name="投影片編號版面配置區 3"/>
          <p:cNvSpPr>
            <a:spLocks noGrp="1"/>
          </p:cNvSpPr>
          <p:nvPr>
            <p:ph type="sldNum" sz="quarter" idx="12"/>
          </p:nvPr>
        </p:nvSpPr>
        <p:spPr/>
        <p:txBody>
          <a:bodyPr/>
          <a:lstStyle/>
          <a:p>
            <a:fld id="{72A73A4C-12C0-46F8-92BE-0727C04C477B}" type="slidenum">
              <a:rPr lang="zh-TW" altLang="en-US" smtClean="0"/>
              <a:pPr/>
              <a:t>13</a:t>
            </a:fld>
            <a:endParaRPr lang="zh-TW" altLang="en-US" dirty="0"/>
          </a:p>
        </p:txBody>
      </p:sp>
    </p:spTree>
    <p:extLst>
      <p:ext uri="{BB962C8B-B14F-4D97-AF65-F5344CB8AC3E}">
        <p14:creationId xmlns:p14="http://schemas.microsoft.com/office/powerpoint/2010/main" val="540122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ELO</a:t>
            </a:r>
            <a:endParaRPr lang="zh-TW" altLang="en-US" dirty="0"/>
          </a:p>
        </p:txBody>
      </p:sp>
      <p:sp>
        <p:nvSpPr>
          <p:cNvPr id="4" name="內容版面配置區 3"/>
          <p:cNvSpPr>
            <a:spLocks noGrp="1"/>
          </p:cNvSpPr>
          <p:nvPr>
            <p:ph idx="1"/>
          </p:nvPr>
        </p:nvSpPr>
        <p:spPr>
          <a:xfrm>
            <a:off x="1221970" y="1853754"/>
            <a:ext cx="10131829" cy="4188272"/>
          </a:xfrm>
        </p:spPr>
        <p:txBody>
          <a:bodyPr/>
          <a:lstStyle/>
          <a:p>
            <a:pPr>
              <a:lnSpc>
                <a:spcPct val="100000"/>
              </a:lnSpc>
            </a:pPr>
            <a:r>
              <a:rPr lang="zh-TW" altLang="zh-TW" dirty="0"/>
              <a:t>玩家的</a:t>
            </a:r>
            <a:r>
              <a:rPr lang="en-US" altLang="zh-TW" dirty="0" err="1"/>
              <a:t>Elo</a:t>
            </a:r>
            <a:r>
              <a:rPr lang="zh-TW" altLang="zh-TW" dirty="0"/>
              <a:t>等級由一個</a:t>
            </a:r>
            <a:r>
              <a:rPr lang="zh-TW" altLang="zh-TW" dirty="0">
                <a:solidFill>
                  <a:srgbClr val="FF0000"/>
                </a:solidFill>
              </a:rPr>
              <a:t>數字</a:t>
            </a:r>
            <a:r>
              <a:rPr lang="zh-TW" altLang="zh-TW" dirty="0"/>
              <a:t>表示</a:t>
            </a:r>
            <a:r>
              <a:rPr lang="zh-TW" altLang="zh-TW" dirty="0" smtClean="0"/>
              <a:t>，每</a:t>
            </a:r>
            <a:r>
              <a:rPr lang="zh-TW" altLang="zh-TW" dirty="0"/>
              <a:t>場比賽之後，勝者將從失敗者中獲得積分。獲勝者和失敗者的評分之間的差異決定了比賽后獲得或失去的總</a:t>
            </a:r>
            <a:r>
              <a:rPr lang="zh-TW" altLang="zh-TW" dirty="0" smtClean="0"/>
              <a:t>分數</a:t>
            </a:r>
            <a:r>
              <a:rPr lang="zh-TW" altLang="en-US" dirty="0" smtClean="0"/>
              <a:t>。</a:t>
            </a:r>
            <a:endParaRPr lang="en-US" altLang="zh-TW" dirty="0" smtClean="0"/>
          </a:p>
          <a:p>
            <a:pPr>
              <a:lnSpc>
                <a:spcPct val="100000"/>
              </a:lnSpc>
            </a:pPr>
            <a:r>
              <a:rPr lang="en-US" altLang="zh-TW" dirty="0" smtClean="0"/>
              <a:t>1.</a:t>
            </a:r>
            <a:r>
              <a:rPr lang="zh-TW" altLang="zh-TW" dirty="0" smtClean="0"/>
              <a:t>如果</a:t>
            </a:r>
            <a:r>
              <a:rPr lang="zh-TW" altLang="zh-TW" dirty="0"/>
              <a:t>高</a:t>
            </a:r>
            <a:r>
              <a:rPr lang="zh-TW" altLang="zh-TW" dirty="0" smtClean="0"/>
              <a:t>評分</a:t>
            </a:r>
            <a:r>
              <a:rPr lang="zh-TW" altLang="en-US" dirty="0"/>
              <a:t>者</a:t>
            </a:r>
            <a:r>
              <a:rPr lang="zh-TW" altLang="zh-TW" dirty="0" smtClean="0"/>
              <a:t>獲勝，只有</a:t>
            </a:r>
            <a:r>
              <a:rPr lang="zh-TW" altLang="zh-TW" dirty="0"/>
              <a:t>少數</a:t>
            </a:r>
            <a:r>
              <a:rPr lang="zh-TW" altLang="zh-TW" dirty="0" smtClean="0"/>
              <a:t>評分從</a:t>
            </a:r>
            <a:r>
              <a:rPr lang="zh-TW" altLang="zh-TW" dirty="0"/>
              <a:t>低</a:t>
            </a:r>
            <a:r>
              <a:rPr lang="zh-TW" altLang="zh-TW" dirty="0" smtClean="0"/>
              <a:t>評分</a:t>
            </a:r>
            <a:r>
              <a:rPr lang="zh-TW" altLang="en-US" dirty="0"/>
              <a:t>者</a:t>
            </a:r>
            <a:r>
              <a:rPr lang="zh-TW" altLang="zh-TW" dirty="0" smtClean="0"/>
              <a:t>身上獲得</a:t>
            </a:r>
            <a:endParaRPr lang="en-US" altLang="zh-TW" dirty="0" smtClean="0"/>
          </a:p>
          <a:p>
            <a:pPr>
              <a:lnSpc>
                <a:spcPct val="100000"/>
              </a:lnSpc>
            </a:pPr>
            <a:r>
              <a:rPr lang="en-US" altLang="zh-TW" dirty="0" smtClean="0"/>
              <a:t>2.</a:t>
            </a:r>
            <a:r>
              <a:rPr lang="zh-TW" altLang="zh-TW" dirty="0" smtClean="0"/>
              <a:t>如果</a:t>
            </a:r>
            <a:r>
              <a:rPr lang="zh-TW" altLang="en-US" dirty="0" smtClean="0"/>
              <a:t>低</a:t>
            </a:r>
            <a:r>
              <a:rPr lang="zh-TW" altLang="zh-TW" dirty="0" smtClean="0"/>
              <a:t>評分</a:t>
            </a:r>
            <a:r>
              <a:rPr lang="zh-TW" altLang="en-US" dirty="0" smtClean="0"/>
              <a:t>者</a:t>
            </a:r>
            <a:r>
              <a:rPr lang="zh-TW" altLang="zh-TW" dirty="0" smtClean="0"/>
              <a:t>獲</a:t>
            </a:r>
            <a:r>
              <a:rPr lang="en-US" altLang="zh-TW" dirty="0" smtClean="0"/>
              <a:t>勝</a:t>
            </a:r>
            <a:r>
              <a:rPr lang="zh-TW" altLang="zh-TW" dirty="0" smtClean="0"/>
              <a:t>，</a:t>
            </a:r>
            <a:r>
              <a:rPr lang="zh-TW" altLang="zh-TW" dirty="0"/>
              <a:t>許多評分點將被轉移</a:t>
            </a:r>
            <a:r>
              <a:rPr lang="zh-TW" altLang="zh-TW" dirty="0" smtClean="0"/>
              <a:t>。</a:t>
            </a:r>
            <a:endParaRPr lang="en-US" altLang="zh-TW" dirty="0" smtClean="0"/>
          </a:p>
          <a:p>
            <a:pPr>
              <a:lnSpc>
                <a:spcPct val="100000"/>
              </a:lnSpc>
            </a:pPr>
            <a:r>
              <a:rPr lang="en-US" altLang="zh-TW" dirty="0" smtClean="0"/>
              <a:t>3.</a:t>
            </a:r>
            <a:r>
              <a:rPr lang="zh-TW" altLang="zh-TW" dirty="0" smtClean="0"/>
              <a:t>如果</a:t>
            </a:r>
            <a:r>
              <a:rPr lang="zh-TW" altLang="zh-TW" dirty="0"/>
              <a:t>平局，評分較</a:t>
            </a:r>
            <a:r>
              <a:rPr lang="zh-TW" altLang="zh-TW" dirty="0" smtClean="0"/>
              <a:t>低</a:t>
            </a:r>
            <a:r>
              <a:rPr lang="zh-TW" altLang="en-US" dirty="0"/>
              <a:t>者</a:t>
            </a:r>
            <a:r>
              <a:rPr lang="zh-TW" altLang="zh-TW" dirty="0" smtClean="0"/>
              <a:t>也</a:t>
            </a:r>
            <a:r>
              <a:rPr lang="zh-TW" altLang="zh-TW" dirty="0"/>
              <a:t>將獲得較高</a:t>
            </a:r>
            <a:r>
              <a:rPr lang="zh-TW" altLang="zh-TW" dirty="0" smtClean="0"/>
              <a:t>評分</a:t>
            </a:r>
            <a:r>
              <a:rPr lang="zh-TW" altLang="en-US" dirty="0"/>
              <a:t>者</a:t>
            </a:r>
            <a:r>
              <a:rPr lang="zh-TW" altLang="zh-TW" dirty="0" smtClean="0"/>
              <a:t>幾分。</a:t>
            </a:r>
            <a:endParaRPr lang="en-US" altLang="zh-TW" dirty="0" smtClean="0"/>
          </a:p>
          <a:p>
            <a:endParaRPr lang="zh-TW" altLang="en-US" dirty="0"/>
          </a:p>
        </p:txBody>
      </p:sp>
      <p:sp>
        <p:nvSpPr>
          <p:cNvPr id="5" name="矩形 4"/>
          <p:cNvSpPr/>
          <p:nvPr/>
        </p:nvSpPr>
        <p:spPr>
          <a:xfrm>
            <a:off x="643726" y="5718860"/>
            <a:ext cx="7024255" cy="646331"/>
          </a:xfrm>
          <a:prstGeom prst="rect">
            <a:avLst/>
          </a:prstGeom>
        </p:spPr>
        <p:txBody>
          <a:bodyPr wrap="square">
            <a:spAutoFit/>
          </a:bodyPr>
          <a:lstStyle/>
          <a:p>
            <a:pPr indent="304800">
              <a:spcAft>
                <a:spcPts val="0"/>
              </a:spcAft>
            </a:pPr>
            <a:r>
              <a:rPr lang="en-US" altLang="zh-TW" u="sng" kern="100" dirty="0">
                <a:solidFill>
                  <a:srgbClr val="0000FF"/>
                </a:solidFill>
                <a:latin typeface="微軟正黑體" panose="020B0604030504040204" pitchFamily="34" charset="-120"/>
                <a:ea typeface="微軟正黑體" panose="020B0604030504040204" pitchFamily="34" charset="-120"/>
                <a:cs typeface="Mangal"/>
                <a:hlinkClick r:id="rId2"/>
              </a:rPr>
              <a:t>https://en.wikipedia.org/wiki/Elo_rating_system#Most_accurate_K-factor</a:t>
            </a:r>
            <a:endParaRPr lang="zh-TW" altLang="zh-TW" kern="100" dirty="0">
              <a:latin typeface="Calibri" panose="020F0502020204030204" pitchFamily="34" charset="0"/>
              <a:ea typeface="微軟正黑體" panose="020B0604030504040204" pitchFamily="34" charset="-120"/>
              <a:cs typeface="Mangal"/>
            </a:endParaRPr>
          </a:p>
        </p:txBody>
      </p:sp>
      <p:sp>
        <p:nvSpPr>
          <p:cNvPr id="2" name="投影片編號版面配置區 1"/>
          <p:cNvSpPr>
            <a:spLocks noGrp="1"/>
          </p:cNvSpPr>
          <p:nvPr>
            <p:ph type="sldNum" sz="quarter" idx="12"/>
          </p:nvPr>
        </p:nvSpPr>
        <p:spPr/>
        <p:txBody>
          <a:bodyPr/>
          <a:lstStyle/>
          <a:p>
            <a:fld id="{72A73A4C-12C0-46F8-92BE-0727C04C477B}" type="slidenum">
              <a:rPr lang="zh-TW" altLang="en-US" smtClean="0"/>
              <a:pPr/>
              <a:t>14</a:t>
            </a:fld>
            <a:endParaRPr lang="zh-TW" altLang="en-US" dirty="0"/>
          </a:p>
        </p:txBody>
      </p:sp>
    </p:spTree>
    <p:extLst>
      <p:ext uri="{BB962C8B-B14F-4D97-AF65-F5344CB8AC3E}">
        <p14:creationId xmlns:p14="http://schemas.microsoft.com/office/powerpoint/2010/main" val="2319066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latin typeface="微軟正黑體" panose="020B0604030504040204" pitchFamily="34" charset="-120"/>
              </a:rPr>
              <a:t>elo.calc</a:t>
            </a:r>
            <a:r>
              <a:rPr lang="en-US" altLang="zh-TW" dirty="0" smtClean="0">
                <a:latin typeface="微軟正黑體" panose="020B0604030504040204" pitchFamily="34" charset="-120"/>
              </a:rPr>
              <a:t>()</a:t>
            </a:r>
            <a:endParaRPr lang="zh-TW" altLang="en-US" dirty="0">
              <a:latin typeface="微軟正黑體" panose="020B0604030504040204" pitchFamily="34" charset="-120"/>
            </a:endParaRPr>
          </a:p>
        </p:txBody>
      </p:sp>
      <p:sp>
        <p:nvSpPr>
          <p:cNvPr id="3" name="矩形 2"/>
          <p:cNvSpPr/>
          <p:nvPr/>
        </p:nvSpPr>
        <p:spPr>
          <a:xfrm>
            <a:off x="1361902" y="2108446"/>
            <a:ext cx="4696691" cy="1477328"/>
          </a:xfrm>
          <a:prstGeom prst="rect">
            <a:avLst/>
          </a:prstGeom>
        </p:spPr>
        <p:txBody>
          <a:bodyPr wrap="square">
            <a:spAutoFit/>
          </a:bodyPr>
          <a:lstStyle/>
          <a:p>
            <a:r>
              <a:rPr lang="zh-TW" altLang="en-US" dirty="0" smtClean="0">
                <a:solidFill>
                  <a:srgbClr val="000000"/>
                </a:solidFill>
                <a:highlight>
                  <a:srgbClr val="FFFFFF"/>
                </a:highlight>
                <a:ea typeface="微軟正黑體" panose="020B0604030504040204" pitchFamily="34" charset="-120"/>
              </a:rPr>
              <a:t> </a:t>
            </a:r>
            <a:r>
              <a:rPr lang="en-US" altLang="zh-TW" dirty="0" smtClean="0">
                <a:solidFill>
                  <a:srgbClr val="008000"/>
                </a:solidFill>
                <a:highlight>
                  <a:srgbClr val="FFFFFF"/>
                </a:highlight>
                <a:ea typeface="微軟正黑體" panose="020B0604030504040204" pitchFamily="34" charset="-120"/>
              </a:rPr>
              <a:t>#</a:t>
            </a:r>
            <a:r>
              <a:rPr lang="zh-TW" altLang="en-US" dirty="0">
                <a:solidFill>
                  <a:srgbClr val="008000"/>
                </a:solidFill>
                <a:highlight>
                  <a:srgbClr val="FFFFFF"/>
                </a:highlight>
                <a:ea typeface="微軟正黑體" panose="020B0604030504040204" pitchFamily="34" charset="-120"/>
              </a:rPr>
              <a:t>新的</a:t>
            </a:r>
            <a:r>
              <a:rPr lang="en-US" altLang="zh-TW" dirty="0" err="1">
                <a:solidFill>
                  <a:srgbClr val="008000"/>
                </a:solidFill>
                <a:highlight>
                  <a:srgbClr val="FFFFFF"/>
                </a:highlight>
                <a:ea typeface="微軟正黑體" panose="020B0604030504040204" pitchFamily="34" charset="-120"/>
              </a:rPr>
              <a:t>elo</a:t>
            </a:r>
            <a:r>
              <a:rPr lang="zh-TW" altLang="en-US" dirty="0">
                <a:solidFill>
                  <a:srgbClr val="008000"/>
                </a:solidFill>
                <a:highlight>
                  <a:srgbClr val="FFFFFF"/>
                </a:highlight>
                <a:ea typeface="微軟正黑體" panose="020B0604030504040204" pitchFamily="34" charset="-120"/>
              </a:rPr>
              <a:t>分數</a:t>
            </a:r>
            <a:endParaRPr lang="zh-TW" altLang="en-US"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new_elo</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elo.calc</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wins.A</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8000FF"/>
                </a:solidFill>
                <a:highlight>
                  <a:srgbClr val="FFFFFF"/>
                </a:highlight>
                <a:ea typeface="微軟正黑體" panose="020B0604030504040204" pitchFamily="34" charset="-120"/>
              </a:rPr>
              <a:t>match</a:t>
            </a:r>
            <a:r>
              <a:rPr lang="en-US" altLang="zh-TW" b="1" dirty="0" err="1">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result</a:t>
            </a:r>
            <a:r>
              <a:rPr lang="en-US" altLang="zh-TW" dirty="0">
                <a:solidFill>
                  <a:srgbClr val="000000"/>
                </a:solidFill>
                <a:highlight>
                  <a:srgbClr val="FFFFFF"/>
                </a:highlight>
                <a:ea typeface="微軟正黑體" panose="020B0604030504040204" pitchFamily="34" charset="-120"/>
              </a:rPr>
              <a:t>,</a:t>
            </a:r>
          </a:p>
          <a:p>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elo.A</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teamA_elo</a:t>
            </a:r>
            <a:r>
              <a:rPr lang="en-US" altLang="zh-TW" dirty="0">
                <a:solidFill>
                  <a:srgbClr val="000000"/>
                </a:solidFill>
                <a:highlight>
                  <a:srgbClr val="FFFFFF"/>
                </a:highlight>
                <a:ea typeface="微軟正黑體" panose="020B0604030504040204" pitchFamily="34" charset="-120"/>
              </a:rPr>
              <a:t>,</a:t>
            </a:r>
          </a:p>
          <a:p>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elo.B</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teamB_elo</a:t>
            </a:r>
            <a:r>
              <a:rPr lang="en-US" altLang="zh-TW" dirty="0">
                <a:solidFill>
                  <a:srgbClr val="000000"/>
                </a:solidFill>
                <a:highlight>
                  <a:srgbClr val="FFFFFF"/>
                </a:highlight>
                <a:ea typeface="微軟正黑體" panose="020B0604030504040204" pitchFamily="34" charset="-120"/>
              </a:rPr>
              <a:t>,</a:t>
            </a:r>
          </a:p>
          <a:p>
            <a:r>
              <a:rPr lang="en-US" altLang="zh-TW" dirty="0">
                <a:solidFill>
                  <a:srgbClr val="000000"/>
                </a:solidFill>
                <a:highlight>
                  <a:srgbClr val="FFFFFF"/>
                </a:highlight>
                <a:ea typeface="微軟正黑體" panose="020B0604030504040204" pitchFamily="34" charset="-120"/>
              </a:rPr>
              <a:t>                      k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FF8000"/>
                </a:solidFill>
                <a:highlight>
                  <a:srgbClr val="FFFFFF"/>
                </a:highlight>
                <a:ea typeface="微軟正黑體" panose="020B0604030504040204" pitchFamily="34" charset="-120"/>
              </a:rPr>
              <a:t>30</a:t>
            </a:r>
            <a:r>
              <a:rPr lang="en-US" altLang="zh-TW" b="1" dirty="0">
                <a:solidFill>
                  <a:srgbClr val="000080"/>
                </a:solidFill>
                <a:highlight>
                  <a:srgbClr val="FFFFFF"/>
                </a:highlight>
                <a:ea typeface="微軟正黑體" panose="020B0604030504040204" pitchFamily="34" charset="-120"/>
              </a:rPr>
              <a:t>)</a:t>
            </a:r>
            <a:endParaRPr lang="zh-TW" altLang="en-US" dirty="0">
              <a:ea typeface="微軟正黑體" panose="020B0604030504040204" pitchFamily="34" charset="-120"/>
            </a:endParaRP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477" y="0"/>
            <a:ext cx="5321992" cy="6123497"/>
          </a:xfrm>
          <a:prstGeom prst="rect">
            <a:avLst/>
          </a:prstGeom>
        </p:spPr>
      </p:pic>
      <p:sp>
        <p:nvSpPr>
          <p:cNvPr id="5" name="矩形 4"/>
          <p:cNvSpPr/>
          <p:nvPr/>
        </p:nvSpPr>
        <p:spPr>
          <a:xfrm>
            <a:off x="637804" y="6123498"/>
            <a:ext cx="4365939" cy="646331"/>
          </a:xfrm>
          <a:prstGeom prst="rect">
            <a:avLst/>
          </a:prstGeom>
        </p:spPr>
        <p:txBody>
          <a:bodyPr wrap="none">
            <a:spAutoFit/>
          </a:bodyPr>
          <a:lstStyle/>
          <a:p>
            <a:r>
              <a:rPr lang="zh-TW" altLang="en-US" dirty="0">
                <a:ea typeface="微軟正黑體" panose="020B0604030504040204" pitchFamily="34" charset="-120"/>
                <a:hlinkClick r:id="rId3"/>
              </a:rPr>
              <a:t>http://team.7m.com.cn/510/index_gb</a:t>
            </a:r>
            <a:r>
              <a:rPr lang="zh-TW" altLang="en-US" dirty="0" smtClean="0">
                <a:ea typeface="微軟正黑體" panose="020B0604030504040204" pitchFamily="34" charset="-120"/>
                <a:hlinkClick r:id="rId3"/>
              </a:rPr>
              <a:t>.shtml</a:t>
            </a:r>
            <a:endParaRPr lang="en-US" altLang="zh-TW" dirty="0" smtClean="0">
              <a:ea typeface="微軟正黑體" panose="020B0604030504040204" pitchFamily="34" charset="-120"/>
            </a:endParaRPr>
          </a:p>
          <a:p>
            <a:endParaRPr lang="zh-TW" altLang="en-US" dirty="0">
              <a:ea typeface="微軟正黑體" panose="020B0604030504040204" pitchFamily="34" charset="-120"/>
            </a:endParaRPr>
          </a:p>
        </p:txBody>
      </p:sp>
      <p:sp>
        <p:nvSpPr>
          <p:cNvPr id="6" name="投影片編號版面配置區 5"/>
          <p:cNvSpPr>
            <a:spLocks noGrp="1"/>
          </p:cNvSpPr>
          <p:nvPr>
            <p:ph type="sldNum" sz="quarter" idx="12"/>
          </p:nvPr>
        </p:nvSpPr>
        <p:spPr/>
        <p:txBody>
          <a:bodyPr/>
          <a:lstStyle/>
          <a:p>
            <a:fld id="{72A73A4C-12C0-46F8-92BE-0727C04C477B}" type="slidenum">
              <a:rPr lang="zh-TW" altLang="en-US" smtClean="0"/>
              <a:t>15</a:t>
            </a:fld>
            <a:endParaRPr lang="zh-TW" altLang="en-US"/>
          </a:p>
        </p:txBody>
      </p:sp>
    </p:spTree>
    <p:extLst>
      <p:ext uri="{BB962C8B-B14F-4D97-AF65-F5344CB8AC3E}">
        <p14:creationId xmlns:p14="http://schemas.microsoft.com/office/powerpoint/2010/main" val="27869168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世界盃</a:t>
            </a:r>
            <a:r>
              <a:rPr lang="zh-TW" altLang="en-US" dirty="0"/>
              <a:t>遺珠</a:t>
            </a:r>
          </a:p>
        </p:txBody>
      </p:sp>
      <p:sp>
        <p:nvSpPr>
          <p:cNvPr id="3" name="矩形 2"/>
          <p:cNvSpPr/>
          <p:nvPr/>
        </p:nvSpPr>
        <p:spPr>
          <a:xfrm>
            <a:off x="1367445" y="1962994"/>
            <a:ext cx="6096000" cy="1200329"/>
          </a:xfrm>
          <a:prstGeom prst="rect">
            <a:avLst/>
          </a:prstGeom>
        </p:spPr>
        <p:txBody>
          <a:bodyPr>
            <a:spAutoFit/>
          </a:bodyPr>
          <a:lstStyle/>
          <a:p>
            <a:r>
              <a:rPr lang="en-US" altLang="zh-TW" dirty="0" smtClean="0">
                <a:solidFill>
                  <a:srgbClr val="008000"/>
                </a:solidFill>
                <a:highlight>
                  <a:srgbClr val="FFFFFF"/>
                </a:highlight>
                <a:ea typeface="微軟正黑體" panose="020B0604030504040204" pitchFamily="34" charset="-120"/>
              </a:rPr>
              <a:t>###</a:t>
            </a:r>
            <a:r>
              <a:rPr lang="zh-TW" altLang="en-US" dirty="0">
                <a:solidFill>
                  <a:srgbClr val="008000"/>
                </a:solidFill>
                <a:highlight>
                  <a:srgbClr val="FFFFFF"/>
                </a:highlight>
                <a:ea typeface="微軟正黑體" panose="020B0604030504040204" pitchFamily="34" charset="-120"/>
              </a:rPr>
              <a:t>世界盃遺珠</a:t>
            </a:r>
            <a:endParaRPr lang="zh-TW" altLang="en-US"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meanelo</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8000FF"/>
                </a:solidFill>
                <a:highlight>
                  <a:srgbClr val="FFFFFF"/>
                </a:highlight>
                <a:ea typeface="微軟正黑體" panose="020B0604030504040204" pitchFamily="34" charset="-120"/>
              </a:rPr>
              <a:t>mean</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b="1" dirty="0" err="1">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r>
              <a:rPr lang="en-US" altLang="zh-TW" b="1" dirty="0">
                <a:solidFill>
                  <a:srgbClr val="000080"/>
                </a:solidFill>
                <a:highlight>
                  <a:srgbClr val="FFFFFF"/>
                </a:highlight>
                <a:ea typeface="微軟正黑體" panose="020B0604030504040204" pitchFamily="34" charset="-120"/>
              </a:rPr>
              <a:t>)</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teams </a:t>
            </a:r>
            <a:r>
              <a:rPr lang="en-US" altLang="zh-TW" dirty="0">
                <a:solidFill>
                  <a:srgbClr val="804000"/>
                </a:solidFill>
                <a:highlight>
                  <a:srgbClr val="FFFFFF"/>
                </a:highlight>
                <a:ea typeface="微軟正黑體" panose="020B0604030504040204" pitchFamily="34" charset="-120"/>
              </a:rPr>
              <a:t>%&gt;%</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filter</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&gt;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meanelo</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team </a:t>
            </a:r>
            <a:r>
              <a:rPr lang="en-US" altLang="zh-TW" dirty="0">
                <a:solidFill>
                  <a:srgbClr val="804000"/>
                </a:solidFill>
                <a:highlight>
                  <a:srgbClr val="FFFFFF"/>
                </a:highlight>
                <a:ea typeface="微軟正黑體" panose="020B0604030504040204" pitchFamily="34" charset="-120"/>
              </a:rPr>
              <a:t>%in%</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WC_teams</a:t>
            </a:r>
            <a:r>
              <a:rPr lang="en-US" altLang="zh-TW" b="1" dirty="0" err="1">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team</a:t>
            </a:r>
            <a:r>
              <a:rPr lang="en-US" altLang="zh-TW" b="1" dirty="0">
                <a:solidFill>
                  <a:srgbClr val="000080"/>
                </a:solidFill>
                <a:highlight>
                  <a:srgbClr val="FFFFFF"/>
                </a:highlight>
                <a:ea typeface="微軟正黑體" panose="020B0604030504040204" pitchFamily="34" charset="-120"/>
              </a:rPr>
              <a:t>)</a:t>
            </a:r>
            <a:endParaRPr lang="zh-TW" altLang="en-US" dirty="0">
              <a:ea typeface="微軟正黑體" panose="020B0604030504040204" pitchFamily="34"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2076130580"/>
              </p:ext>
            </p:extLst>
          </p:nvPr>
        </p:nvGraphicFramePr>
        <p:xfrm>
          <a:off x="1451579" y="3272561"/>
          <a:ext cx="8127999" cy="272922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451287810"/>
                    </a:ext>
                  </a:extLst>
                </a:gridCol>
                <a:gridCol w="2709333">
                  <a:extLst>
                    <a:ext uri="{9D8B030D-6E8A-4147-A177-3AD203B41FA5}">
                      <a16:colId xmlns:a16="http://schemas.microsoft.com/office/drawing/2014/main" val="1831935848"/>
                    </a:ext>
                  </a:extLst>
                </a:gridCol>
                <a:gridCol w="2709333">
                  <a:extLst>
                    <a:ext uri="{9D8B030D-6E8A-4147-A177-3AD203B41FA5}">
                      <a16:colId xmlns:a16="http://schemas.microsoft.com/office/drawing/2014/main" val="2871864262"/>
                    </a:ext>
                  </a:extLst>
                </a:gridCol>
              </a:tblGrid>
              <a:tr h="682307">
                <a:tc>
                  <a:txBody>
                    <a:bodyPr/>
                    <a:lstStyle/>
                    <a:p>
                      <a:pPr algn="ctr"/>
                      <a:endParaRPr lang="zh-TW" altLang="en-US" dirty="0">
                        <a:ea typeface="微軟正黑體" panose="020B0604030504040204" pitchFamily="34" charset="-120"/>
                      </a:endParaRPr>
                    </a:p>
                  </a:txBody>
                  <a:tcPr anchor="ctr"/>
                </a:tc>
                <a:tc>
                  <a:txBody>
                    <a:bodyPr/>
                    <a:lstStyle/>
                    <a:p>
                      <a:pPr algn="ctr"/>
                      <a:r>
                        <a:rPr lang="en-US" altLang="zh-TW" dirty="0" smtClean="0">
                          <a:ea typeface="微軟正黑體" panose="020B0604030504040204" pitchFamily="34" charset="-120"/>
                        </a:rPr>
                        <a:t>Team</a:t>
                      </a:r>
                      <a:endParaRPr lang="zh-TW" altLang="en-US" dirty="0">
                        <a:ea typeface="微軟正黑體" panose="020B0604030504040204" pitchFamily="34" charset="-120"/>
                      </a:endParaRPr>
                    </a:p>
                  </a:txBody>
                  <a:tcPr anchor="ctr"/>
                </a:tc>
                <a:tc>
                  <a:txBody>
                    <a:bodyPr/>
                    <a:lstStyle/>
                    <a:p>
                      <a:pPr algn="ctr"/>
                      <a:r>
                        <a:rPr lang="en-US" altLang="zh-TW" dirty="0" err="1" smtClean="0">
                          <a:ea typeface="微軟正黑體" panose="020B0604030504040204" pitchFamily="34" charset="-120"/>
                        </a:rPr>
                        <a:t>elo</a:t>
                      </a:r>
                      <a:endParaRPr lang="zh-TW" altLang="en-US" dirty="0">
                        <a:ea typeface="微軟正黑體" panose="020B0604030504040204" pitchFamily="34" charset="-120"/>
                      </a:endParaRPr>
                    </a:p>
                  </a:txBody>
                  <a:tcPr anchor="ctr"/>
                </a:tc>
                <a:extLst>
                  <a:ext uri="{0D108BD9-81ED-4DB2-BD59-A6C34878D82A}">
                    <a16:rowId xmlns:a16="http://schemas.microsoft.com/office/drawing/2014/main" val="1815757838"/>
                  </a:ext>
                </a:extLst>
              </a:tr>
              <a:tr h="682307">
                <a:tc>
                  <a:txBody>
                    <a:bodyPr/>
                    <a:lstStyle/>
                    <a:p>
                      <a:pPr algn="ctr"/>
                      <a:endParaRPr lang="zh-TW" altLang="en-US" dirty="0">
                        <a:ea typeface="微軟正黑體" panose="020B0604030504040204" pitchFamily="34" charset="-120"/>
                      </a:endParaRPr>
                    </a:p>
                  </a:txBody>
                  <a:tcPr anchor="ctr"/>
                </a:tc>
                <a:tc>
                  <a:txBody>
                    <a:bodyPr/>
                    <a:lstStyle/>
                    <a:p>
                      <a:pPr algn="ctr"/>
                      <a:r>
                        <a:rPr lang="en-US" altLang="zh-TW" dirty="0" smtClean="0">
                          <a:effectLst/>
                          <a:ea typeface="微軟正黑體" panose="020B0604030504040204" pitchFamily="34" charset="-120"/>
                        </a:rPr>
                        <a:t>Netherlands</a:t>
                      </a:r>
                      <a:endParaRPr lang="zh-TW" altLang="en-US" dirty="0">
                        <a:ea typeface="微軟正黑體" panose="020B0604030504040204" pitchFamily="34" charset="-120"/>
                      </a:endParaRPr>
                    </a:p>
                  </a:txBody>
                  <a:tcPr anchor="ctr"/>
                </a:tc>
                <a:tc>
                  <a:txBody>
                    <a:bodyPr/>
                    <a:lstStyle/>
                    <a:p>
                      <a:pPr algn="ctr"/>
                      <a:r>
                        <a:rPr lang="en-US" altLang="zh-TW" dirty="0" smtClean="0">
                          <a:effectLst/>
                          <a:ea typeface="微軟正黑體" panose="020B0604030504040204" pitchFamily="34" charset="-120"/>
                        </a:rPr>
                        <a:t>1843.180</a:t>
                      </a:r>
                      <a:endParaRPr lang="zh-TW" altLang="en-US" dirty="0">
                        <a:ea typeface="微軟正黑體" panose="020B0604030504040204" pitchFamily="34" charset="-120"/>
                      </a:endParaRPr>
                    </a:p>
                  </a:txBody>
                  <a:tcPr anchor="ctr"/>
                </a:tc>
                <a:extLst>
                  <a:ext uri="{0D108BD9-81ED-4DB2-BD59-A6C34878D82A}">
                    <a16:rowId xmlns:a16="http://schemas.microsoft.com/office/drawing/2014/main" val="589685778"/>
                  </a:ext>
                </a:extLst>
              </a:tr>
              <a:tr h="682307">
                <a:tc>
                  <a:txBody>
                    <a:bodyPr/>
                    <a:lstStyle/>
                    <a:p>
                      <a:pPr algn="ctr"/>
                      <a:endParaRPr lang="zh-TW" altLang="en-US" dirty="0">
                        <a:ea typeface="微軟正黑體" panose="020B0604030504040204" pitchFamily="34" charset="-120"/>
                      </a:endParaRPr>
                    </a:p>
                  </a:txBody>
                  <a:tcPr anchor="ctr"/>
                </a:tc>
                <a:tc>
                  <a:txBody>
                    <a:bodyPr/>
                    <a:lstStyle/>
                    <a:p>
                      <a:pPr algn="ctr"/>
                      <a:r>
                        <a:rPr lang="en-US" altLang="zh-TW" dirty="0" smtClean="0">
                          <a:effectLst/>
                          <a:ea typeface="微軟正黑體" panose="020B0604030504040204" pitchFamily="34" charset="-120"/>
                        </a:rPr>
                        <a:t>Italy</a:t>
                      </a:r>
                      <a:endParaRPr lang="zh-TW" altLang="en-US" dirty="0">
                        <a:ea typeface="微軟正黑體" panose="020B0604030504040204" pitchFamily="34" charset="-120"/>
                      </a:endParaRPr>
                    </a:p>
                  </a:txBody>
                  <a:tcPr anchor="ctr"/>
                </a:tc>
                <a:tc>
                  <a:txBody>
                    <a:bodyPr/>
                    <a:lstStyle/>
                    <a:p>
                      <a:pPr algn="ctr"/>
                      <a:r>
                        <a:rPr lang="en-US" altLang="zh-TW" dirty="0" smtClean="0">
                          <a:effectLst/>
                          <a:ea typeface="微軟正黑體" panose="020B0604030504040204" pitchFamily="34" charset="-120"/>
                        </a:rPr>
                        <a:t>1835.915</a:t>
                      </a:r>
                      <a:endParaRPr lang="zh-TW" altLang="en-US" dirty="0">
                        <a:ea typeface="微軟正黑體" panose="020B0604030504040204" pitchFamily="34" charset="-120"/>
                      </a:endParaRPr>
                    </a:p>
                  </a:txBody>
                  <a:tcPr anchor="ctr"/>
                </a:tc>
                <a:extLst>
                  <a:ext uri="{0D108BD9-81ED-4DB2-BD59-A6C34878D82A}">
                    <a16:rowId xmlns:a16="http://schemas.microsoft.com/office/drawing/2014/main" val="4052636304"/>
                  </a:ext>
                </a:extLst>
              </a:tr>
              <a:tr h="682307">
                <a:tc>
                  <a:txBody>
                    <a:bodyPr/>
                    <a:lstStyle/>
                    <a:p>
                      <a:pPr algn="ctr"/>
                      <a:endParaRPr lang="zh-TW" altLang="en-US" dirty="0">
                        <a:ea typeface="微軟正黑體" panose="020B0604030504040204" pitchFamily="34" charset="-120"/>
                      </a:endParaRPr>
                    </a:p>
                  </a:txBody>
                  <a:tcPr anchor="ctr"/>
                </a:tc>
                <a:tc>
                  <a:txBody>
                    <a:bodyPr/>
                    <a:lstStyle/>
                    <a:p>
                      <a:pPr algn="ctr"/>
                      <a:r>
                        <a:rPr lang="en-US" altLang="zh-TW" dirty="0" smtClean="0">
                          <a:effectLst/>
                          <a:ea typeface="微軟正黑體" panose="020B0604030504040204" pitchFamily="34" charset="-120"/>
                        </a:rPr>
                        <a:t>Chile</a:t>
                      </a:r>
                      <a:endParaRPr lang="zh-TW" altLang="en-US" dirty="0">
                        <a:ea typeface="微軟正黑體" panose="020B0604030504040204" pitchFamily="34" charset="-120"/>
                      </a:endParaRPr>
                    </a:p>
                  </a:txBody>
                  <a:tcPr anchor="ctr"/>
                </a:tc>
                <a:tc>
                  <a:txBody>
                    <a:bodyPr/>
                    <a:lstStyle/>
                    <a:p>
                      <a:pPr algn="ctr"/>
                      <a:r>
                        <a:rPr lang="en-US" altLang="zh-TW" dirty="0" smtClean="0">
                          <a:effectLst/>
                          <a:ea typeface="微軟正黑體" panose="020B0604030504040204" pitchFamily="34" charset="-120"/>
                        </a:rPr>
                        <a:t>1824.524 </a:t>
                      </a:r>
                      <a:endParaRPr lang="zh-TW" altLang="en-US" dirty="0">
                        <a:ea typeface="微軟正黑體" panose="020B0604030504040204" pitchFamily="34" charset="-120"/>
                      </a:endParaRPr>
                    </a:p>
                  </a:txBody>
                  <a:tcPr anchor="ctr"/>
                </a:tc>
                <a:extLst>
                  <a:ext uri="{0D108BD9-81ED-4DB2-BD59-A6C34878D82A}">
                    <a16:rowId xmlns:a16="http://schemas.microsoft.com/office/drawing/2014/main" val="1746406472"/>
                  </a:ext>
                </a:extLst>
              </a:tr>
            </a:tbl>
          </a:graphicData>
        </a:graphic>
      </p:graphicFrame>
      <p:pic>
        <p:nvPicPr>
          <p:cNvPr id="4" name="圖片 3"/>
          <p:cNvPicPr>
            <a:picLocks noChangeAspect="1"/>
          </p:cNvPicPr>
          <p:nvPr/>
        </p:nvPicPr>
        <p:blipFill>
          <a:blip r:embed="rId2"/>
          <a:stretch>
            <a:fillRect/>
          </a:stretch>
        </p:blipFill>
        <p:spPr>
          <a:xfrm>
            <a:off x="2546356" y="4152886"/>
            <a:ext cx="452790" cy="301860"/>
          </a:xfrm>
          <a:prstGeom prst="rect">
            <a:avLst/>
          </a:prstGeom>
        </p:spPr>
      </p:pic>
      <p:pic>
        <p:nvPicPr>
          <p:cNvPr id="6" name="圖片 5"/>
          <p:cNvPicPr>
            <a:picLocks noChangeAspect="1"/>
          </p:cNvPicPr>
          <p:nvPr/>
        </p:nvPicPr>
        <p:blipFill>
          <a:blip r:embed="rId3"/>
          <a:stretch>
            <a:fillRect/>
          </a:stretch>
        </p:blipFill>
        <p:spPr>
          <a:xfrm>
            <a:off x="2546356" y="4824856"/>
            <a:ext cx="452790" cy="268941"/>
          </a:xfrm>
          <a:prstGeom prst="rect">
            <a:avLst/>
          </a:prstGeom>
        </p:spPr>
      </p:pic>
      <p:pic>
        <p:nvPicPr>
          <p:cNvPr id="7" name="圖片 6"/>
          <p:cNvPicPr>
            <a:picLocks noChangeAspect="1"/>
          </p:cNvPicPr>
          <p:nvPr/>
        </p:nvPicPr>
        <p:blipFill>
          <a:blip r:embed="rId4"/>
          <a:stretch>
            <a:fillRect/>
          </a:stretch>
        </p:blipFill>
        <p:spPr>
          <a:xfrm>
            <a:off x="2546356" y="5480222"/>
            <a:ext cx="452790" cy="301311"/>
          </a:xfrm>
          <a:prstGeom prst="rect">
            <a:avLst/>
          </a:prstGeom>
        </p:spPr>
      </p:pic>
      <p:sp>
        <p:nvSpPr>
          <p:cNvPr id="8" name="投影片編號版面配置區 7"/>
          <p:cNvSpPr>
            <a:spLocks noGrp="1"/>
          </p:cNvSpPr>
          <p:nvPr>
            <p:ph type="sldNum" sz="quarter" idx="12"/>
          </p:nvPr>
        </p:nvSpPr>
        <p:spPr/>
        <p:txBody>
          <a:bodyPr/>
          <a:lstStyle/>
          <a:p>
            <a:fld id="{72A73A4C-12C0-46F8-92BE-0727C04C477B}" type="slidenum">
              <a:rPr lang="zh-TW" altLang="en-US" smtClean="0"/>
              <a:t>16</a:t>
            </a:fld>
            <a:endParaRPr lang="zh-TW" altLang="en-US"/>
          </a:p>
        </p:txBody>
      </p:sp>
    </p:spTree>
    <p:extLst>
      <p:ext uri="{BB962C8B-B14F-4D97-AF65-F5344CB8AC3E}">
        <p14:creationId xmlns:p14="http://schemas.microsoft.com/office/powerpoint/2010/main" val="953200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451579" y="3782291"/>
            <a:ext cx="3523390" cy="1981907"/>
          </a:xfrm>
          <a:prstGeom prst="rect">
            <a:avLst/>
          </a:prstGeom>
          <a:ln>
            <a:noFill/>
          </a:ln>
          <a:effectLst>
            <a:outerShdw blurRad="190500" algn="tl" rotWithShape="0">
              <a:srgbClr val="000000">
                <a:alpha val="70000"/>
              </a:srgbClr>
            </a:outerShdw>
          </a:effectLst>
        </p:spPr>
      </p:pic>
      <p:pic>
        <p:nvPicPr>
          <p:cNvPr id="7" name="圖片 6"/>
          <p:cNvPicPr>
            <a:picLocks noChangeAspect="1"/>
          </p:cNvPicPr>
          <p:nvPr/>
        </p:nvPicPr>
        <p:blipFill>
          <a:blip r:embed="rId3"/>
          <a:stretch>
            <a:fillRect/>
          </a:stretch>
        </p:blipFill>
        <p:spPr>
          <a:xfrm>
            <a:off x="7466214" y="3745588"/>
            <a:ext cx="3588639" cy="2018610"/>
          </a:xfrm>
          <a:prstGeom prst="rect">
            <a:avLst/>
          </a:prstGeom>
          <a:ln>
            <a:noFill/>
          </a:ln>
          <a:effectLst>
            <a:outerShdw blurRad="190500" algn="tl" rotWithShape="0">
              <a:srgbClr val="000000">
                <a:alpha val="70000"/>
              </a:srgbClr>
            </a:outerShdw>
          </a:effectLst>
        </p:spPr>
      </p:pic>
      <p:sp>
        <p:nvSpPr>
          <p:cNvPr id="2" name="標題 1"/>
          <p:cNvSpPr>
            <a:spLocks noGrp="1"/>
          </p:cNvSpPr>
          <p:nvPr>
            <p:ph type="title"/>
          </p:nvPr>
        </p:nvSpPr>
        <p:spPr/>
        <p:txBody>
          <a:bodyPr/>
          <a:lstStyle/>
          <a:p>
            <a:r>
              <a:rPr lang="en-US" altLang="zh-TW" dirty="0" err="1" smtClean="0">
                <a:latin typeface="微軟正黑體" panose="020B0604030504040204" pitchFamily="34" charset="-120"/>
              </a:rPr>
              <a:t>elo.prob</a:t>
            </a:r>
            <a:r>
              <a:rPr lang="en-US" altLang="zh-TW" dirty="0" smtClean="0">
                <a:latin typeface="微軟正黑體" panose="020B0604030504040204" pitchFamily="34" charset="-120"/>
              </a:rPr>
              <a:t>()</a:t>
            </a:r>
            <a:endParaRPr lang="zh-TW" altLang="en-US" dirty="0">
              <a:latin typeface="微軟正黑體" panose="020B0604030504040204" pitchFamily="34" charset="-120"/>
            </a:endParaRPr>
          </a:p>
        </p:txBody>
      </p:sp>
      <p:sp>
        <p:nvSpPr>
          <p:cNvPr id="3" name="矩形 2"/>
          <p:cNvSpPr/>
          <p:nvPr/>
        </p:nvSpPr>
        <p:spPr>
          <a:xfrm>
            <a:off x="1370215" y="2003041"/>
            <a:ext cx="6096000" cy="1200329"/>
          </a:xfrm>
          <a:prstGeom prst="rect">
            <a:avLst/>
          </a:prstGeom>
        </p:spPr>
        <p:txBody>
          <a:bodyPr>
            <a:spAutoFit/>
          </a:bodyPr>
          <a:lstStyle/>
          <a:p>
            <a:r>
              <a:rPr lang="en-US" altLang="zh-TW" dirty="0">
                <a:solidFill>
                  <a:srgbClr val="008000"/>
                </a:solidFill>
                <a:highlight>
                  <a:srgbClr val="FFFFFF"/>
                </a:highlight>
                <a:ea typeface="微軟正黑體" panose="020B0604030504040204" pitchFamily="34" charset="-120"/>
              </a:rPr>
              <a:t>###</a:t>
            </a:r>
            <a:r>
              <a:rPr lang="zh-TW" altLang="en-US" dirty="0">
                <a:solidFill>
                  <a:srgbClr val="008000"/>
                </a:solidFill>
                <a:highlight>
                  <a:srgbClr val="FFFFFF"/>
                </a:highlight>
                <a:ea typeface="微軟正黑體" panose="020B0604030504040204" pitchFamily="34" charset="-120"/>
              </a:rPr>
              <a:t>開幕戰</a:t>
            </a:r>
            <a:endParaRPr lang="zh-TW" altLang="en-US"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russia</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subset</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dirty="0">
                <a:solidFill>
                  <a:srgbClr val="000000"/>
                </a:solidFill>
                <a:highlight>
                  <a:srgbClr val="FFFFFF"/>
                </a:highlight>
                <a:ea typeface="微軟正黑體" panose="020B0604030504040204" pitchFamily="34" charset="-120"/>
              </a:rPr>
              <a:t>, team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8080"/>
                </a:solidFill>
                <a:highlight>
                  <a:srgbClr val="FFFFFF"/>
                </a:highlight>
                <a:ea typeface="微軟正黑體" panose="020B0604030504040204" pitchFamily="34" charset="-120"/>
              </a:rPr>
              <a:t>"Russia"</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endParaRPr lang="en-US" altLang="zh-TW"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saudi_arabia</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subset</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dirty="0">
                <a:solidFill>
                  <a:srgbClr val="000000"/>
                </a:solidFill>
                <a:highlight>
                  <a:srgbClr val="FFFFFF"/>
                </a:highlight>
                <a:ea typeface="微軟正黑體" panose="020B0604030504040204" pitchFamily="34" charset="-120"/>
              </a:rPr>
              <a:t>, team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8080"/>
                </a:solidFill>
                <a:highlight>
                  <a:srgbClr val="FFFFFF"/>
                </a:highlight>
                <a:ea typeface="微軟正黑體" panose="020B0604030504040204" pitchFamily="34" charset="-120"/>
              </a:rPr>
              <a:t>"Saudi Arabia"</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endParaRPr lang="en-US" altLang="zh-TW"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elo.prob</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russia</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saudi_arabia</a:t>
            </a:r>
            <a:r>
              <a:rPr lang="en-US" altLang="zh-TW" b="1" dirty="0">
                <a:solidFill>
                  <a:srgbClr val="000080"/>
                </a:solidFill>
                <a:highlight>
                  <a:srgbClr val="FFFFFF"/>
                </a:highlight>
                <a:ea typeface="微軟正黑體" panose="020B0604030504040204" pitchFamily="34" charset="-120"/>
              </a:rPr>
              <a:t>)</a:t>
            </a:r>
            <a:endParaRPr lang="zh-TW" altLang="en-US" dirty="0">
              <a:ea typeface="微軟正黑體" panose="020B0604030504040204" pitchFamily="34" charset="-120"/>
            </a:endParaRPr>
          </a:p>
        </p:txBody>
      </p:sp>
      <p:sp>
        <p:nvSpPr>
          <p:cNvPr id="5" name="矩形 4"/>
          <p:cNvSpPr/>
          <p:nvPr/>
        </p:nvSpPr>
        <p:spPr>
          <a:xfrm>
            <a:off x="4862290" y="3948546"/>
            <a:ext cx="2511460" cy="923330"/>
          </a:xfrm>
          <a:prstGeom prst="rect">
            <a:avLst/>
          </a:prstGeom>
          <a:noFill/>
        </p:spPr>
        <p:txBody>
          <a:bodyPr wrap="square" lIns="91440" tIns="45720" rIns="91440" bIns="45720">
            <a:spAutoFit/>
          </a:bodyPr>
          <a:lstStyle/>
          <a:p>
            <a:pPr algn="ctr"/>
            <a:r>
              <a:rPr lang="en-US" altLang="zh-TW"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300" endPos="45500" dir="5400000" sy="-100000" algn="bl" rotWithShape="0"/>
                </a:effectLst>
                <a:ea typeface="微軟正黑體" panose="020B0604030504040204" pitchFamily="34" charset="-120"/>
              </a:rPr>
              <a:t>0.60016</a:t>
            </a:r>
            <a:endParaRPr lang="zh-TW"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300" endPos="45500" dir="5400000" sy="-100000" algn="bl" rotWithShape="0"/>
              </a:effectLst>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72A73A4C-12C0-46F8-92BE-0727C04C477B}" type="slidenum">
              <a:rPr lang="zh-TW" altLang="en-US" smtClean="0"/>
              <a:t>17</a:t>
            </a:fld>
            <a:endParaRPr lang="zh-TW" altLang="en-US"/>
          </a:p>
        </p:txBody>
      </p:sp>
    </p:spTree>
    <p:extLst>
      <p:ext uri="{BB962C8B-B14F-4D97-AF65-F5344CB8AC3E}">
        <p14:creationId xmlns:p14="http://schemas.microsoft.com/office/powerpoint/2010/main" val="130163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451579" y="3442855"/>
            <a:ext cx="3198949" cy="1997910"/>
          </a:xfrm>
          <a:prstGeom prst="rect">
            <a:avLst/>
          </a:prstGeom>
          <a:ln>
            <a:noFill/>
          </a:ln>
          <a:effectLst>
            <a:softEdge rad="112500"/>
          </a:effectLst>
        </p:spPr>
      </p:pic>
      <p:sp>
        <p:nvSpPr>
          <p:cNvPr id="2" name="標題 1"/>
          <p:cNvSpPr>
            <a:spLocks noGrp="1"/>
          </p:cNvSpPr>
          <p:nvPr>
            <p:ph type="title"/>
          </p:nvPr>
        </p:nvSpPr>
        <p:spPr/>
        <p:txBody>
          <a:bodyPr/>
          <a:lstStyle/>
          <a:p>
            <a:r>
              <a:rPr lang="en-US" altLang="zh-TW" dirty="0" err="1" smtClean="0"/>
              <a:t>elo.prob</a:t>
            </a:r>
            <a:r>
              <a:rPr lang="en-US" altLang="zh-TW" dirty="0" smtClean="0"/>
              <a:t>()</a:t>
            </a:r>
            <a:endParaRPr lang="zh-TW" altLang="en-US" dirty="0"/>
          </a:p>
        </p:txBody>
      </p:sp>
      <p:sp>
        <p:nvSpPr>
          <p:cNvPr id="3" name="矩形 2"/>
          <p:cNvSpPr/>
          <p:nvPr/>
        </p:nvSpPr>
        <p:spPr>
          <a:xfrm>
            <a:off x="1451579" y="2123993"/>
            <a:ext cx="6096000" cy="1200329"/>
          </a:xfrm>
          <a:prstGeom prst="rect">
            <a:avLst/>
          </a:prstGeom>
        </p:spPr>
        <p:txBody>
          <a:bodyPr>
            <a:spAutoFit/>
          </a:bodyPr>
          <a:lstStyle/>
          <a:p>
            <a:r>
              <a:rPr lang="en-US" altLang="zh-TW" dirty="0">
                <a:solidFill>
                  <a:srgbClr val="008000"/>
                </a:solidFill>
                <a:highlight>
                  <a:srgbClr val="FFFFFF"/>
                </a:highlight>
                <a:ea typeface="微軟正黑體" panose="020B0604030504040204" pitchFamily="34" charset="-120"/>
              </a:rPr>
              <a:t>###</a:t>
            </a:r>
            <a:r>
              <a:rPr lang="zh-TW" altLang="en-US" dirty="0">
                <a:solidFill>
                  <a:srgbClr val="008000"/>
                </a:solidFill>
                <a:highlight>
                  <a:srgbClr val="FFFFFF"/>
                </a:highlight>
                <a:ea typeface="微軟正黑體" panose="020B0604030504040204" pitchFamily="34" charset="-120"/>
              </a:rPr>
              <a:t>兩強對打</a:t>
            </a:r>
            <a:endParaRPr lang="zh-TW" altLang="en-US"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france</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subset</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dirty="0">
                <a:solidFill>
                  <a:srgbClr val="000000"/>
                </a:solidFill>
                <a:highlight>
                  <a:srgbClr val="FFFFFF"/>
                </a:highlight>
                <a:ea typeface="微軟正黑體" panose="020B0604030504040204" pitchFamily="34" charset="-120"/>
              </a:rPr>
              <a:t>, team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8080"/>
                </a:solidFill>
                <a:highlight>
                  <a:srgbClr val="FFFFFF"/>
                </a:highlight>
                <a:ea typeface="微軟正黑體" panose="020B0604030504040204" pitchFamily="34" charset="-120"/>
              </a:rPr>
              <a:t>"France"</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endParaRPr lang="en-US" altLang="zh-TW"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argentina</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subset</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dirty="0">
                <a:solidFill>
                  <a:srgbClr val="000000"/>
                </a:solidFill>
                <a:highlight>
                  <a:srgbClr val="FFFFFF"/>
                </a:highlight>
                <a:ea typeface="微軟正黑體" panose="020B0604030504040204" pitchFamily="34" charset="-120"/>
              </a:rPr>
              <a:t>, team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8080"/>
                </a:solidFill>
                <a:highlight>
                  <a:srgbClr val="FFFFFF"/>
                </a:highlight>
                <a:ea typeface="微軟正黑體" panose="020B0604030504040204" pitchFamily="34" charset="-120"/>
              </a:rPr>
              <a:t>"Argentina"</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endParaRPr lang="en-US" altLang="zh-TW"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elo.prob</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france</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argentina</a:t>
            </a:r>
            <a:r>
              <a:rPr lang="en-US" altLang="zh-TW" b="1" dirty="0">
                <a:solidFill>
                  <a:srgbClr val="000080"/>
                </a:solidFill>
                <a:highlight>
                  <a:srgbClr val="FFFFFF"/>
                </a:highlight>
                <a:ea typeface="微軟正黑體" panose="020B0604030504040204" pitchFamily="34" charset="-120"/>
              </a:rPr>
              <a:t>)</a:t>
            </a:r>
            <a:endParaRPr lang="zh-TW" altLang="en-US" dirty="0">
              <a:ea typeface="微軟正黑體" panose="020B0604030504040204" pitchFamily="34" charset="-120"/>
            </a:endParaRPr>
          </a:p>
        </p:txBody>
      </p:sp>
      <p:sp>
        <p:nvSpPr>
          <p:cNvPr id="7" name="矩形 6"/>
          <p:cNvSpPr/>
          <p:nvPr/>
        </p:nvSpPr>
        <p:spPr>
          <a:xfrm>
            <a:off x="4469071" y="3872194"/>
            <a:ext cx="3518912" cy="923330"/>
          </a:xfrm>
          <a:prstGeom prst="rect">
            <a:avLst/>
          </a:prstGeom>
          <a:noFill/>
        </p:spPr>
        <p:txBody>
          <a:bodyPr wrap="none" lIns="91440" tIns="45720" rIns="91440" bIns="45720">
            <a:spAutoFit/>
          </a:bodyPr>
          <a:lstStyle/>
          <a:p>
            <a:pPr algn="ctr"/>
            <a:r>
              <a:rPr lang="en-US" altLang="zh-TW"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微軟正黑體" panose="020B0604030504040204" pitchFamily="34" charset="-120"/>
              </a:rPr>
              <a:t>0.53455199</a:t>
            </a:r>
            <a:endParaRPr lang="zh-TW"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7773274" y="3442855"/>
            <a:ext cx="3439116" cy="1934503"/>
          </a:xfrm>
          <a:prstGeom prst="rect">
            <a:avLst/>
          </a:prstGeom>
          <a:ln>
            <a:noFill/>
          </a:ln>
          <a:effectLst>
            <a:softEdge rad="112500"/>
          </a:effectLst>
        </p:spPr>
      </p:pic>
      <p:sp>
        <p:nvSpPr>
          <p:cNvPr id="5" name="投影片編號版面配置區 4"/>
          <p:cNvSpPr>
            <a:spLocks noGrp="1"/>
          </p:cNvSpPr>
          <p:nvPr>
            <p:ph type="sldNum" sz="quarter" idx="12"/>
          </p:nvPr>
        </p:nvSpPr>
        <p:spPr/>
        <p:txBody>
          <a:bodyPr/>
          <a:lstStyle/>
          <a:p>
            <a:fld id="{72A73A4C-12C0-46F8-92BE-0727C04C477B}" type="slidenum">
              <a:rPr lang="zh-TW" altLang="en-US" smtClean="0"/>
              <a:t>18</a:t>
            </a:fld>
            <a:endParaRPr lang="zh-TW" altLang="en-US"/>
          </a:p>
        </p:txBody>
      </p:sp>
    </p:spTree>
    <p:extLst>
      <p:ext uri="{BB962C8B-B14F-4D97-AF65-F5344CB8AC3E}">
        <p14:creationId xmlns:p14="http://schemas.microsoft.com/office/powerpoint/2010/main" val="1976178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elo.prob</a:t>
            </a:r>
            <a:r>
              <a:rPr lang="en-US" altLang="zh-TW" dirty="0" smtClean="0"/>
              <a:t>()</a:t>
            </a:r>
            <a:endParaRPr lang="zh-TW" altLang="en-US" dirty="0"/>
          </a:p>
        </p:txBody>
      </p:sp>
      <p:sp>
        <p:nvSpPr>
          <p:cNvPr id="3" name="矩形 2"/>
          <p:cNvSpPr/>
          <p:nvPr/>
        </p:nvSpPr>
        <p:spPr>
          <a:xfrm>
            <a:off x="1323109" y="2094545"/>
            <a:ext cx="6096000" cy="1200329"/>
          </a:xfrm>
          <a:prstGeom prst="rect">
            <a:avLst/>
          </a:prstGeom>
        </p:spPr>
        <p:txBody>
          <a:bodyPr>
            <a:spAutoFit/>
          </a:bodyPr>
          <a:lstStyle/>
          <a:p>
            <a:r>
              <a:rPr lang="en-US" altLang="zh-TW" dirty="0">
                <a:solidFill>
                  <a:srgbClr val="008000"/>
                </a:solidFill>
                <a:highlight>
                  <a:srgbClr val="FFFFFF"/>
                </a:highlight>
                <a:ea typeface="微軟正黑體" panose="020B0604030504040204" pitchFamily="34" charset="-120"/>
              </a:rPr>
              <a:t>###</a:t>
            </a:r>
            <a:r>
              <a:rPr lang="zh-TW" altLang="en-US" dirty="0">
                <a:solidFill>
                  <a:srgbClr val="008000"/>
                </a:solidFill>
                <a:highlight>
                  <a:srgbClr val="FFFFFF"/>
                </a:highlight>
                <a:ea typeface="微軟正黑體" panose="020B0604030504040204" pitchFamily="34" charset="-120"/>
              </a:rPr>
              <a:t>強打弱</a:t>
            </a:r>
            <a:endParaRPr lang="zh-TW" altLang="en-US"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brazil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subset</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dirty="0">
                <a:solidFill>
                  <a:srgbClr val="000000"/>
                </a:solidFill>
                <a:highlight>
                  <a:srgbClr val="FFFFFF"/>
                </a:highlight>
                <a:ea typeface="微軟正黑體" panose="020B0604030504040204" pitchFamily="34" charset="-120"/>
              </a:rPr>
              <a:t>, team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8080"/>
                </a:solidFill>
                <a:highlight>
                  <a:srgbClr val="FFFFFF"/>
                </a:highlight>
                <a:ea typeface="微軟正黑體" panose="020B0604030504040204" pitchFamily="34" charset="-120"/>
              </a:rPr>
              <a:t>"Brazil"</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endParaRPr lang="en-US" altLang="zh-TW"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iceland</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&lt;-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subset</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WC_teams</a:t>
            </a:r>
            <a:r>
              <a:rPr lang="en-US" altLang="zh-TW" dirty="0">
                <a:solidFill>
                  <a:srgbClr val="000000"/>
                </a:solidFill>
                <a:highlight>
                  <a:srgbClr val="FFFFFF"/>
                </a:highlight>
                <a:ea typeface="微軟正黑體" panose="020B0604030504040204" pitchFamily="34" charset="-120"/>
              </a:rPr>
              <a:t>, team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8080"/>
                </a:solidFill>
                <a:highlight>
                  <a:srgbClr val="FFFFFF"/>
                </a:highlight>
                <a:ea typeface="微軟正黑體" panose="020B0604030504040204" pitchFamily="34" charset="-120"/>
              </a:rPr>
              <a:t>"Iceland"</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elo</a:t>
            </a:r>
            <a:endParaRPr lang="en-US" altLang="zh-TW" dirty="0">
              <a:solidFill>
                <a:srgbClr val="000000"/>
              </a:solidFill>
              <a:highlight>
                <a:srgbClr val="FFFFFF"/>
              </a:highlight>
              <a:ea typeface="微軟正黑體" panose="020B0604030504040204" pitchFamily="34" charset="-120"/>
            </a:endParaRPr>
          </a:p>
          <a:p>
            <a:r>
              <a:rPr lang="en-US" altLang="zh-TW" dirty="0" err="1">
                <a:solidFill>
                  <a:srgbClr val="000000"/>
                </a:solidFill>
                <a:highlight>
                  <a:srgbClr val="FFFFFF"/>
                </a:highlight>
                <a:ea typeface="微軟正黑體" panose="020B0604030504040204" pitchFamily="34" charset="-120"/>
              </a:rPr>
              <a:t>elo.prob</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brazil, </a:t>
            </a:r>
            <a:r>
              <a:rPr lang="en-US" altLang="zh-TW" dirty="0" err="1">
                <a:solidFill>
                  <a:srgbClr val="000000"/>
                </a:solidFill>
                <a:highlight>
                  <a:srgbClr val="FFFFFF"/>
                </a:highlight>
                <a:ea typeface="微軟正黑體" panose="020B0604030504040204" pitchFamily="34" charset="-120"/>
              </a:rPr>
              <a:t>iceland</a:t>
            </a:r>
            <a:r>
              <a:rPr lang="en-US" altLang="zh-TW" b="1" dirty="0">
                <a:solidFill>
                  <a:srgbClr val="000080"/>
                </a:solidFill>
                <a:highlight>
                  <a:srgbClr val="FFFFFF"/>
                </a:highlight>
                <a:ea typeface="微軟正黑體" panose="020B0604030504040204" pitchFamily="34" charset="-120"/>
              </a:rPr>
              <a:t>)</a:t>
            </a:r>
            <a:endParaRPr lang="zh-TW" altLang="en-US" dirty="0">
              <a:ea typeface="微軟正黑體" panose="020B0604030504040204" pitchFamily="34" charset="-120"/>
            </a:endParaRPr>
          </a:p>
        </p:txBody>
      </p:sp>
      <p:sp>
        <p:nvSpPr>
          <p:cNvPr id="4" name="矩形 3"/>
          <p:cNvSpPr/>
          <p:nvPr/>
        </p:nvSpPr>
        <p:spPr>
          <a:xfrm>
            <a:off x="4811683" y="2694709"/>
            <a:ext cx="3167855" cy="923330"/>
          </a:xfrm>
          <a:prstGeom prst="rect">
            <a:avLst/>
          </a:prstGeom>
          <a:noFill/>
        </p:spPr>
        <p:txBody>
          <a:bodyPr wrap="none" lIns="91440" tIns="45720" rIns="91440" bIns="45720">
            <a:spAutoFit/>
          </a:bodyPr>
          <a:lstStyle/>
          <a:p>
            <a:pPr algn="ctr"/>
            <a:r>
              <a:rPr lang="en-US" altLang="zh-TW"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微軟正黑體" panose="020B0604030504040204" pitchFamily="34" charset="-120"/>
              </a:rPr>
              <a:t>0.8822694</a:t>
            </a:r>
            <a:endParaRPr lang="zh-TW"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微軟正黑體" panose="020B0604030504040204" pitchFamily="34" charset="-120"/>
            </a:endParaRPr>
          </a:p>
        </p:txBody>
      </p:sp>
      <p:pic>
        <p:nvPicPr>
          <p:cNvPr id="5" name="圖片 4"/>
          <p:cNvPicPr>
            <a:picLocks noChangeAspect="1"/>
          </p:cNvPicPr>
          <p:nvPr/>
        </p:nvPicPr>
        <p:blipFill>
          <a:blip r:embed="rId2"/>
          <a:stretch>
            <a:fillRect/>
          </a:stretch>
        </p:blipFill>
        <p:spPr>
          <a:xfrm>
            <a:off x="7280811" y="3495487"/>
            <a:ext cx="4148240" cy="2303420"/>
          </a:xfrm>
          <a:prstGeom prst="snip2DiagRect">
            <a:avLst>
              <a:gd name="adj1" fmla="val 34022"/>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圖片 5"/>
          <p:cNvPicPr>
            <a:picLocks noChangeAspect="1"/>
          </p:cNvPicPr>
          <p:nvPr/>
        </p:nvPicPr>
        <p:blipFill>
          <a:blip r:embed="rId3"/>
          <a:stretch>
            <a:fillRect/>
          </a:stretch>
        </p:blipFill>
        <p:spPr>
          <a:xfrm>
            <a:off x="1323109" y="3495487"/>
            <a:ext cx="4044411" cy="2385502"/>
          </a:xfrm>
          <a:prstGeom prst="rect">
            <a:avLst/>
          </a:prstGeom>
          <a:ln>
            <a:noFill/>
          </a:ln>
          <a:effectLst>
            <a:softEdge rad="112500"/>
          </a:effectLst>
        </p:spPr>
      </p:pic>
      <p:sp>
        <p:nvSpPr>
          <p:cNvPr id="7" name="投影片編號版面配置區 6"/>
          <p:cNvSpPr>
            <a:spLocks noGrp="1"/>
          </p:cNvSpPr>
          <p:nvPr>
            <p:ph type="sldNum" sz="quarter" idx="12"/>
          </p:nvPr>
        </p:nvSpPr>
        <p:spPr/>
        <p:txBody>
          <a:bodyPr/>
          <a:lstStyle/>
          <a:p>
            <a:fld id="{72A73A4C-12C0-46F8-92BE-0727C04C477B}" type="slidenum">
              <a:rPr lang="zh-TW" altLang="en-US" smtClean="0"/>
              <a:t>19</a:t>
            </a:fld>
            <a:endParaRPr lang="zh-TW" altLang="en-US"/>
          </a:p>
        </p:txBody>
      </p:sp>
    </p:spTree>
    <p:extLst>
      <p:ext uri="{BB962C8B-B14F-4D97-AF65-F5344CB8AC3E}">
        <p14:creationId xmlns:p14="http://schemas.microsoft.com/office/powerpoint/2010/main" val="150508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大綱</a:t>
            </a:r>
            <a:endParaRPr lang="zh-TW" altLang="en-US" b="1" dirty="0"/>
          </a:p>
        </p:txBody>
      </p:sp>
      <p:sp>
        <p:nvSpPr>
          <p:cNvPr id="3" name="內容版面配置區 2"/>
          <p:cNvSpPr>
            <a:spLocks noGrp="1"/>
          </p:cNvSpPr>
          <p:nvPr>
            <p:ph idx="1"/>
          </p:nvPr>
        </p:nvSpPr>
        <p:spPr/>
        <p:txBody>
          <a:bodyPr>
            <a:normAutofit lnSpcReduction="10000"/>
          </a:bodyPr>
          <a:lstStyle/>
          <a:p>
            <a:pPr marL="514350" indent="-514350">
              <a:lnSpc>
                <a:spcPct val="100000"/>
              </a:lnSpc>
              <a:buFont typeface="+mj-ea"/>
              <a:buAutoNum type="ea1ChtPeriod"/>
            </a:pPr>
            <a:r>
              <a:rPr lang="zh-TW" altLang="zh-TW" sz="3200" dirty="0" smtClean="0"/>
              <a:t>背景</a:t>
            </a:r>
            <a:r>
              <a:rPr lang="zh-TW" altLang="zh-TW" sz="3200" dirty="0"/>
              <a:t>、</a:t>
            </a:r>
            <a:r>
              <a:rPr lang="zh-TW" altLang="zh-TW" sz="3200" dirty="0" smtClean="0"/>
              <a:t>動機</a:t>
            </a:r>
            <a:endParaRPr lang="en-US" altLang="zh-TW" sz="3200" dirty="0" smtClean="0"/>
          </a:p>
          <a:p>
            <a:pPr marL="514350" indent="-514350">
              <a:lnSpc>
                <a:spcPct val="100000"/>
              </a:lnSpc>
              <a:buFont typeface="+mj-ea"/>
              <a:buAutoNum type="ea1ChtPeriod"/>
            </a:pPr>
            <a:r>
              <a:rPr lang="zh-TW" altLang="zh-TW" sz="3200" dirty="0"/>
              <a:t>來源資料概述</a:t>
            </a:r>
          </a:p>
          <a:p>
            <a:pPr marL="514350" indent="-514350">
              <a:lnSpc>
                <a:spcPct val="100000"/>
              </a:lnSpc>
              <a:buFont typeface="+mj-ea"/>
              <a:buAutoNum type="ea1ChtPeriod"/>
            </a:pPr>
            <a:r>
              <a:rPr lang="zh-TW" altLang="zh-TW" sz="3200" dirty="0"/>
              <a:t>探索式資料分析</a:t>
            </a:r>
            <a:r>
              <a:rPr lang="en-US" altLang="zh-TW" sz="3200" dirty="0"/>
              <a:t>(</a:t>
            </a:r>
            <a:r>
              <a:rPr lang="zh-TW" altLang="en-US" sz="3200" dirty="0"/>
              <a:t>圖表</a:t>
            </a:r>
            <a:r>
              <a:rPr lang="en-US" altLang="zh-TW" sz="3200" dirty="0"/>
              <a:t>)</a:t>
            </a:r>
            <a:endParaRPr lang="zh-TW" altLang="zh-TW" sz="3200" dirty="0"/>
          </a:p>
          <a:p>
            <a:pPr marL="514350" indent="-514350">
              <a:lnSpc>
                <a:spcPct val="100000"/>
              </a:lnSpc>
              <a:buFont typeface="+mj-ea"/>
              <a:buAutoNum type="ea1ChtPeriod"/>
            </a:pPr>
            <a:r>
              <a:rPr lang="en-US" altLang="zh-TW" sz="3200" dirty="0" err="1"/>
              <a:t>elo</a:t>
            </a:r>
            <a:r>
              <a:rPr lang="zh-TW" altLang="zh-TW" sz="3200" dirty="0"/>
              <a:t>評分系統</a:t>
            </a:r>
          </a:p>
          <a:p>
            <a:pPr marL="514350" indent="-514350">
              <a:lnSpc>
                <a:spcPct val="100000"/>
              </a:lnSpc>
              <a:buFont typeface="+mj-ea"/>
              <a:buAutoNum type="ea1ChtPeriod"/>
            </a:pPr>
            <a:r>
              <a:rPr lang="en-US" altLang="zh-TW" sz="3200" smtClean="0"/>
              <a:t>Random forest</a:t>
            </a:r>
            <a:r>
              <a:rPr lang="zh-TW" altLang="zh-TW" sz="3200" smtClean="0"/>
              <a:t>預測</a:t>
            </a:r>
            <a:r>
              <a:rPr lang="zh-TW" altLang="en-US" sz="3200"/>
              <a:t>贏家</a:t>
            </a:r>
            <a:endParaRPr lang="zh-TW" altLang="zh-TW" sz="3200" dirty="0"/>
          </a:p>
          <a:p>
            <a:pPr marL="514350" indent="-514350">
              <a:lnSpc>
                <a:spcPct val="100000"/>
              </a:lnSpc>
              <a:buFont typeface="+mj-ea"/>
              <a:buAutoNum type="ea1ChtPeriod"/>
            </a:pPr>
            <a:r>
              <a:rPr lang="zh-TW" altLang="zh-TW" sz="3200" dirty="0"/>
              <a:t>結論</a:t>
            </a:r>
            <a:endParaRPr lang="zh-TW" altLang="en-US" sz="3200" dirty="0"/>
          </a:p>
          <a:p>
            <a:pPr marL="0" indent="0">
              <a:lnSpc>
                <a:spcPct val="100000"/>
              </a:lnSpc>
              <a:buNone/>
            </a:pPr>
            <a:endParaRPr lang="zh-TW" altLang="zh-TW" sz="3200" dirty="0"/>
          </a:p>
        </p:txBody>
      </p:sp>
      <p:sp>
        <p:nvSpPr>
          <p:cNvPr id="4" name="投影片編號版面配置區 3"/>
          <p:cNvSpPr>
            <a:spLocks noGrp="1"/>
          </p:cNvSpPr>
          <p:nvPr>
            <p:ph type="sldNum" sz="quarter" idx="12"/>
          </p:nvPr>
        </p:nvSpPr>
        <p:spPr/>
        <p:txBody>
          <a:bodyPr/>
          <a:lstStyle/>
          <a:p>
            <a:fld id="{72A73A4C-12C0-46F8-92BE-0727C04C477B}" type="slidenum">
              <a:rPr lang="zh-TW" altLang="en-US" smtClean="0"/>
              <a:pPr/>
              <a:t>2</a:t>
            </a:fld>
            <a:endParaRPr lang="zh-TW" altLang="en-US" dirty="0"/>
          </a:p>
        </p:txBody>
      </p:sp>
    </p:spTree>
    <p:extLst>
      <p:ext uri="{BB962C8B-B14F-4D97-AF65-F5344CB8AC3E}">
        <p14:creationId xmlns:p14="http://schemas.microsoft.com/office/powerpoint/2010/main" val="2008661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模擬世界盃</a:t>
            </a:r>
            <a:endParaRPr lang="zh-TW" altLang="en-US" dirty="0"/>
          </a:p>
        </p:txBody>
      </p:sp>
      <p:sp>
        <p:nvSpPr>
          <p:cNvPr id="3" name="內容版面配置區 2"/>
          <p:cNvSpPr>
            <a:spLocks noGrp="1"/>
          </p:cNvSpPr>
          <p:nvPr>
            <p:ph idx="1"/>
          </p:nvPr>
        </p:nvSpPr>
        <p:spPr/>
        <p:txBody>
          <a:bodyPr/>
          <a:lstStyle/>
          <a:p>
            <a:r>
              <a:rPr lang="zh-TW" altLang="en-US" dirty="0" smtClean="0"/>
              <a:t>基本上可以使用</a:t>
            </a:r>
            <a:r>
              <a:rPr lang="en-US" altLang="zh-TW" dirty="0" smtClean="0">
                <a:solidFill>
                  <a:srgbClr val="FF0000"/>
                </a:solidFill>
              </a:rPr>
              <a:t>sample()</a:t>
            </a:r>
            <a:r>
              <a:rPr lang="zh-TW" altLang="en-US" dirty="0" smtClean="0">
                <a:solidFill>
                  <a:srgbClr val="FF0000"/>
                </a:solidFill>
              </a:rPr>
              <a:t>函數</a:t>
            </a:r>
            <a:r>
              <a:rPr lang="zh-TW" altLang="en-US" dirty="0" smtClean="0"/>
              <a:t>及</a:t>
            </a:r>
            <a:r>
              <a:rPr lang="en-US" altLang="zh-TW" dirty="0" err="1" smtClean="0">
                <a:solidFill>
                  <a:srgbClr val="FF0000"/>
                </a:solidFill>
              </a:rPr>
              <a:t>elo.prob</a:t>
            </a:r>
            <a:r>
              <a:rPr lang="zh-TW" altLang="en-US" dirty="0" smtClean="0">
                <a:solidFill>
                  <a:srgbClr val="FF0000"/>
                </a:solidFill>
              </a:rPr>
              <a:t>回傳的值</a:t>
            </a:r>
            <a:r>
              <a:rPr lang="zh-TW" altLang="en-US" dirty="0" smtClean="0"/>
              <a:t>來選擇俄羅斯和沙烏地阿拉伯之間的隨機贏家，但選擇俄羅斯的機率為</a:t>
            </a:r>
            <a:r>
              <a:rPr lang="en-US" altLang="zh-TW" dirty="0" smtClean="0"/>
              <a:t>60%</a:t>
            </a:r>
            <a:r>
              <a:rPr lang="zh-TW" altLang="en-US" dirty="0" smtClean="0"/>
              <a:t>，並在比賽完後直接更新</a:t>
            </a:r>
            <a:r>
              <a:rPr lang="en-US" altLang="zh-TW" dirty="0" err="1" smtClean="0"/>
              <a:t>Elo</a:t>
            </a:r>
            <a:r>
              <a:rPr lang="zh-TW" altLang="en-US" dirty="0" smtClean="0"/>
              <a:t>評分。</a:t>
            </a:r>
            <a:endParaRPr lang="en-US" altLang="zh-TW" dirty="0" smtClean="0"/>
          </a:p>
          <a:p>
            <a:r>
              <a:rPr lang="zh-TW" altLang="en-US" dirty="0" smtClean="0"/>
              <a:t>這樣就可以模擬整個比賽從小組賽到決賽。如果你重複很多次，你會得到每個團隊的詳細奪冠機率，或其進入淘汰賽的機率。這基本上就是</a:t>
            </a:r>
            <a:r>
              <a:rPr lang="en-US" altLang="zh-TW" dirty="0" smtClean="0">
                <a:hlinkClick r:id="rId2"/>
              </a:rPr>
              <a:t>FiveThirtyEight</a:t>
            </a:r>
            <a:r>
              <a:rPr lang="zh-TW" altLang="en-US" dirty="0" smtClean="0"/>
              <a:t>這樣的網站為他們的體育預測所做的事情。</a:t>
            </a:r>
          </a:p>
          <a:p>
            <a:endParaRPr lang="en-US" altLang="zh-TW" dirty="0" smtClean="0"/>
          </a:p>
          <a:p>
            <a:pPr marL="0" indent="0">
              <a:buNone/>
            </a:pPr>
            <a:endParaRPr lang="zh-TW" altLang="en-US" dirty="0"/>
          </a:p>
        </p:txBody>
      </p:sp>
      <p:pic>
        <p:nvPicPr>
          <p:cNvPr id="4" name="圖片 3"/>
          <p:cNvPicPr>
            <a:picLocks noChangeAspect="1"/>
          </p:cNvPicPr>
          <p:nvPr/>
        </p:nvPicPr>
        <p:blipFill>
          <a:blip r:embed="rId3"/>
          <a:stretch>
            <a:fillRect/>
          </a:stretch>
        </p:blipFill>
        <p:spPr>
          <a:xfrm>
            <a:off x="5835534" y="3741038"/>
            <a:ext cx="4738212" cy="2049321"/>
          </a:xfrm>
          <a:prstGeom prst="rect">
            <a:avLst/>
          </a:prstGeom>
        </p:spPr>
      </p:pic>
      <p:sp>
        <p:nvSpPr>
          <p:cNvPr id="5" name="投影片編號版面配置區 4"/>
          <p:cNvSpPr>
            <a:spLocks noGrp="1"/>
          </p:cNvSpPr>
          <p:nvPr>
            <p:ph type="sldNum" sz="quarter" idx="12"/>
          </p:nvPr>
        </p:nvSpPr>
        <p:spPr/>
        <p:txBody>
          <a:bodyPr/>
          <a:lstStyle/>
          <a:p>
            <a:fld id="{72A73A4C-12C0-46F8-92BE-0727C04C477B}" type="slidenum">
              <a:rPr lang="zh-TW" altLang="en-US" smtClean="0"/>
              <a:pPr/>
              <a:t>20</a:t>
            </a:fld>
            <a:endParaRPr lang="zh-TW" altLang="en-US" dirty="0"/>
          </a:p>
        </p:txBody>
      </p:sp>
    </p:spTree>
    <p:extLst>
      <p:ext uri="{BB962C8B-B14F-4D97-AF65-F5344CB8AC3E}">
        <p14:creationId xmlns:p14="http://schemas.microsoft.com/office/powerpoint/2010/main" val="2322161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p:txBody>
          <a:bodyPr/>
          <a:lstStyle/>
          <a:p>
            <a:endParaRPr lang="zh-TW" altLang="en-US"/>
          </a:p>
        </p:txBody>
      </p:sp>
      <p:graphicFrame>
        <p:nvGraphicFramePr>
          <p:cNvPr id="12" name="圖表 11"/>
          <p:cNvGraphicFramePr/>
          <p:nvPr>
            <p:extLst>
              <p:ext uri="{D42A27DB-BD31-4B8C-83A1-F6EECF244321}">
                <p14:modId xmlns:p14="http://schemas.microsoft.com/office/powerpoint/2010/main" val="294213520"/>
              </p:ext>
            </p:extLst>
          </p:nvPr>
        </p:nvGraphicFramePr>
        <p:xfrm>
          <a:off x="930102" y="290946"/>
          <a:ext cx="10556240" cy="5862320"/>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字方塊 12"/>
          <p:cNvSpPr txBox="1"/>
          <p:nvPr/>
        </p:nvSpPr>
        <p:spPr>
          <a:xfrm>
            <a:off x="7945120" y="1122363"/>
            <a:ext cx="1635760" cy="677108"/>
          </a:xfrm>
          <a:prstGeom prst="rect">
            <a:avLst/>
          </a:prstGeom>
          <a:noFill/>
        </p:spPr>
        <p:txBody>
          <a:bodyPr wrap="square" rtlCol="0">
            <a:spAutoFit/>
          </a:bodyPr>
          <a:lstStyle/>
          <a:p>
            <a:pPr algn="ctr"/>
            <a:r>
              <a:rPr lang="en-US" altLang="zh-TW" sz="2000" b="1" dirty="0" smtClean="0">
                <a:solidFill>
                  <a:srgbClr val="FF0000"/>
                </a:solidFill>
                <a:latin typeface="微軟正黑體" panose="020B0604030504040204" pitchFamily="34" charset="-120"/>
                <a:ea typeface="微軟正黑體" panose="020B0604030504040204" pitchFamily="34" charset="-120"/>
              </a:rPr>
              <a:t>:0</a:t>
            </a:r>
            <a:r>
              <a:rPr lang="zh-TW" altLang="en-US" sz="2000" b="1" dirty="0" smtClean="0">
                <a:solidFill>
                  <a:srgbClr val="FF0000"/>
                </a:solidFill>
                <a:latin typeface="微軟正黑體" panose="020B0604030504040204" pitchFamily="34" charset="-120"/>
                <a:ea typeface="微軟正黑體" panose="020B0604030504040204" pitchFamily="34" charset="-120"/>
              </a:rPr>
              <a:t>勝</a:t>
            </a:r>
            <a:r>
              <a:rPr lang="en-US" altLang="zh-TW" sz="2000" b="1" dirty="0" smtClean="0">
                <a:solidFill>
                  <a:srgbClr val="FF0000"/>
                </a:solidFill>
                <a:latin typeface="微軟正黑體" panose="020B0604030504040204" pitchFamily="34" charset="-120"/>
                <a:ea typeface="微軟正黑體" panose="020B0604030504040204" pitchFamily="34" charset="-120"/>
              </a:rPr>
              <a:t>3</a:t>
            </a:r>
            <a:r>
              <a:rPr lang="zh-TW" altLang="en-US" sz="2000" b="1" dirty="0" smtClean="0">
                <a:solidFill>
                  <a:srgbClr val="FF0000"/>
                </a:solidFill>
                <a:latin typeface="微軟正黑體" panose="020B0604030504040204" pitchFamily="34" charset="-120"/>
                <a:ea typeface="微軟正黑體" panose="020B0604030504040204" pitchFamily="34" charset="-120"/>
              </a:rPr>
              <a:t>負</a:t>
            </a:r>
            <a:endParaRPr lang="en-US" altLang="zh-TW" sz="2000" b="1" dirty="0" smtClean="0">
              <a:solidFill>
                <a:srgbClr val="FF0000"/>
              </a:solidFill>
              <a:latin typeface="微軟正黑體" panose="020B0604030504040204" pitchFamily="34" charset="-120"/>
              <a:ea typeface="微軟正黑體" panose="020B0604030504040204" pitchFamily="34" charset="-120"/>
            </a:endParaRPr>
          </a:p>
          <a:p>
            <a:endParaRPr lang="zh-TW" altLang="en-US" dirty="0">
              <a:ea typeface="微軟正黑體" panose="020B0604030504040204" pitchFamily="34" charset="-120"/>
            </a:endParaRPr>
          </a:p>
        </p:txBody>
      </p:sp>
      <p:pic>
        <p:nvPicPr>
          <p:cNvPr id="14" name="圖片 13"/>
          <p:cNvPicPr>
            <a:picLocks noChangeAspect="1"/>
          </p:cNvPicPr>
          <p:nvPr/>
        </p:nvPicPr>
        <p:blipFill>
          <a:blip r:embed="rId3"/>
          <a:stretch>
            <a:fillRect/>
          </a:stretch>
        </p:blipFill>
        <p:spPr>
          <a:xfrm>
            <a:off x="7945120" y="1193483"/>
            <a:ext cx="345440" cy="345440"/>
          </a:xfrm>
          <a:prstGeom prst="rect">
            <a:avLst/>
          </a:prstGeom>
        </p:spPr>
      </p:pic>
      <p:pic>
        <p:nvPicPr>
          <p:cNvPr id="15" name="圖片 14"/>
          <p:cNvPicPr>
            <a:picLocks noChangeAspect="1"/>
          </p:cNvPicPr>
          <p:nvPr/>
        </p:nvPicPr>
        <p:blipFill>
          <a:blip r:embed="rId4"/>
          <a:stretch>
            <a:fillRect/>
          </a:stretch>
        </p:blipFill>
        <p:spPr>
          <a:xfrm>
            <a:off x="9931718" y="2464118"/>
            <a:ext cx="309562" cy="309562"/>
          </a:xfrm>
          <a:prstGeom prst="rect">
            <a:avLst/>
          </a:prstGeom>
        </p:spPr>
      </p:pic>
      <p:pic>
        <p:nvPicPr>
          <p:cNvPr id="16" name="圖片 15"/>
          <p:cNvPicPr>
            <a:picLocks noChangeAspect="1"/>
          </p:cNvPicPr>
          <p:nvPr/>
        </p:nvPicPr>
        <p:blipFill>
          <a:blip r:embed="rId5"/>
          <a:stretch>
            <a:fillRect/>
          </a:stretch>
        </p:blipFill>
        <p:spPr>
          <a:xfrm>
            <a:off x="8132763" y="3664903"/>
            <a:ext cx="375920" cy="375920"/>
          </a:xfrm>
          <a:prstGeom prst="rect">
            <a:avLst/>
          </a:prstGeom>
        </p:spPr>
      </p:pic>
      <p:pic>
        <p:nvPicPr>
          <p:cNvPr id="17" name="圖片 16"/>
          <p:cNvPicPr>
            <a:picLocks noChangeAspect="1"/>
          </p:cNvPicPr>
          <p:nvPr/>
        </p:nvPicPr>
        <p:blipFill>
          <a:blip r:embed="rId6"/>
          <a:stretch>
            <a:fillRect/>
          </a:stretch>
        </p:blipFill>
        <p:spPr>
          <a:xfrm>
            <a:off x="9448483" y="4896485"/>
            <a:ext cx="361315" cy="361315"/>
          </a:xfrm>
          <a:prstGeom prst="rect">
            <a:avLst/>
          </a:prstGeom>
        </p:spPr>
      </p:pic>
      <p:sp>
        <p:nvSpPr>
          <p:cNvPr id="4" name="投影片編號版面配置區 3"/>
          <p:cNvSpPr>
            <a:spLocks noGrp="1"/>
          </p:cNvSpPr>
          <p:nvPr>
            <p:ph type="sldNum" sz="quarter" idx="12"/>
          </p:nvPr>
        </p:nvSpPr>
        <p:spPr/>
        <p:txBody>
          <a:bodyPr/>
          <a:lstStyle/>
          <a:p>
            <a:fld id="{72A73A4C-12C0-46F8-92BE-0727C04C477B}" type="slidenum">
              <a:rPr lang="zh-TW" altLang="en-US" smtClean="0"/>
              <a:t>21</a:t>
            </a:fld>
            <a:endParaRPr lang="zh-TW" altLang="en-US"/>
          </a:p>
        </p:txBody>
      </p:sp>
    </p:spTree>
    <p:extLst>
      <p:ext uri="{BB962C8B-B14F-4D97-AF65-F5344CB8AC3E}">
        <p14:creationId xmlns:p14="http://schemas.microsoft.com/office/powerpoint/2010/main" val="29905057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301189295"/>
              </p:ext>
            </p:extLst>
          </p:nvPr>
        </p:nvGraphicFramePr>
        <p:xfrm>
          <a:off x="813262" y="458123"/>
          <a:ext cx="10651836" cy="5668963"/>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9513449" y="459286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a:stretch>
            <a:fillRect/>
          </a:stretch>
        </p:blipFill>
        <p:spPr>
          <a:xfrm>
            <a:off x="9347195" y="4592864"/>
            <a:ext cx="332509" cy="332509"/>
          </a:xfrm>
          <a:prstGeom prst="rect">
            <a:avLst/>
          </a:prstGeom>
        </p:spPr>
      </p:pic>
      <p:pic>
        <p:nvPicPr>
          <p:cNvPr id="9" name="圖片 8"/>
          <p:cNvPicPr>
            <a:picLocks noChangeAspect="1"/>
          </p:cNvPicPr>
          <p:nvPr/>
        </p:nvPicPr>
        <p:blipFill>
          <a:blip r:embed="rId4"/>
          <a:stretch>
            <a:fillRect/>
          </a:stretch>
        </p:blipFill>
        <p:spPr>
          <a:xfrm>
            <a:off x="6537036" y="3781425"/>
            <a:ext cx="304800" cy="304800"/>
          </a:xfrm>
          <a:prstGeom prst="rect">
            <a:avLst/>
          </a:prstGeom>
        </p:spPr>
      </p:pic>
      <p:pic>
        <p:nvPicPr>
          <p:cNvPr id="10" name="圖片 9"/>
          <p:cNvPicPr>
            <a:picLocks noChangeAspect="1"/>
          </p:cNvPicPr>
          <p:nvPr/>
        </p:nvPicPr>
        <p:blipFill>
          <a:blip r:embed="rId5"/>
          <a:stretch>
            <a:fillRect/>
          </a:stretch>
        </p:blipFill>
        <p:spPr>
          <a:xfrm>
            <a:off x="9513450" y="3069047"/>
            <a:ext cx="332509" cy="332509"/>
          </a:xfrm>
          <a:prstGeom prst="rect">
            <a:avLst/>
          </a:prstGeom>
        </p:spPr>
      </p:pic>
      <p:sp>
        <p:nvSpPr>
          <p:cNvPr id="11" name="文字方塊 1"/>
          <p:cNvSpPr txBox="1"/>
          <p:nvPr/>
        </p:nvSpPr>
        <p:spPr>
          <a:xfrm>
            <a:off x="8091052" y="1358642"/>
            <a:ext cx="1902691" cy="41830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zh-TW" altLang="en-US" sz="1800" b="1" kern="1200" dirty="0">
                <a:solidFill>
                  <a:srgbClr val="FF0000"/>
                </a:solidFill>
                <a:latin typeface="微軟正黑體" panose="020B0604030504040204" pitchFamily="34" charset="-120"/>
                <a:ea typeface="微軟正黑體" panose="020B0604030504040204" pitchFamily="34" charset="-120"/>
              </a:rPr>
              <a:t>               </a:t>
            </a:r>
            <a:r>
              <a:rPr lang="en-US" altLang="zh-TW" sz="1800" b="1" kern="1200" dirty="0" smtClean="0">
                <a:solidFill>
                  <a:srgbClr val="FF0000"/>
                </a:solidFill>
                <a:latin typeface="微軟正黑體" panose="020B0604030504040204" pitchFamily="34" charset="-120"/>
                <a:ea typeface="微軟正黑體" panose="020B0604030504040204" pitchFamily="34" charset="-120"/>
              </a:rPr>
              <a:t>:1</a:t>
            </a:r>
            <a:r>
              <a:rPr lang="zh-TW" altLang="en-US" sz="1800" b="1" kern="1200" dirty="0" smtClean="0">
                <a:solidFill>
                  <a:srgbClr val="FF0000"/>
                </a:solidFill>
                <a:latin typeface="微軟正黑體" panose="020B0604030504040204" pitchFamily="34" charset="-120"/>
                <a:ea typeface="微軟正黑體" panose="020B0604030504040204" pitchFamily="34" charset="-120"/>
              </a:rPr>
              <a:t>勝</a:t>
            </a:r>
            <a:r>
              <a:rPr lang="en-US" altLang="zh-TW" sz="1800" b="1" dirty="0">
                <a:solidFill>
                  <a:srgbClr val="FF0000"/>
                </a:solidFill>
                <a:latin typeface="微軟正黑體" panose="020B0604030504040204" pitchFamily="34" charset="-120"/>
                <a:ea typeface="微軟正黑體" panose="020B0604030504040204" pitchFamily="34" charset="-120"/>
              </a:rPr>
              <a:t>2</a:t>
            </a:r>
            <a:r>
              <a:rPr lang="zh-TW" altLang="en-US" sz="1800" b="1" kern="1200" dirty="0" smtClean="0">
                <a:solidFill>
                  <a:srgbClr val="FF0000"/>
                </a:solidFill>
                <a:latin typeface="微軟正黑體" panose="020B0604030504040204" pitchFamily="34" charset="-120"/>
                <a:ea typeface="微軟正黑體" panose="020B0604030504040204" pitchFamily="34" charset="-120"/>
              </a:rPr>
              <a:t>負</a:t>
            </a:r>
            <a:endParaRPr lang="zh-TW" altLang="en-US" sz="1800" b="1" kern="1200" dirty="0">
              <a:solidFill>
                <a:srgbClr val="FF0000"/>
              </a:solidFill>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6026" y="1358642"/>
            <a:ext cx="341716" cy="341716"/>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22</a:t>
            </a:fld>
            <a:endParaRPr lang="zh-TW" altLang="en-US" dirty="0"/>
          </a:p>
        </p:txBody>
      </p:sp>
    </p:spTree>
    <p:extLst>
      <p:ext uri="{BB962C8B-B14F-4D97-AF65-F5344CB8AC3E}">
        <p14:creationId xmlns:p14="http://schemas.microsoft.com/office/powerpoint/2010/main" val="27614988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235811417"/>
              </p:ext>
            </p:extLst>
          </p:nvPr>
        </p:nvGraphicFramePr>
        <p:xfrm>
          <a:off x="838200" y="501535"/>
          <a:ext cx="10515600" cy="565049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9531926" y="3479599"/>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1926" y="3516497"/>
            <a:ext cx="295535" cy="295535"/>
          </a:xfrm>
          <a:prstGeom prst="rect">
            <a:avLst/>
          </a:prstGeom>
        </p:spPr>
      </p:pic>
      <p:sp>
        <p:nvSpPr>
          <p:cNvPr id="10" name="文字方塊 9"/>
          <p:cNvSpPr txBox="1"/>
          <p:nvPr/>
        </p:nvSpPr>
        <p:spPr>
          <a:xfrm>
            <a:off x="9940635" y="487435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7461" y="4892733"/>
            <a:ext cx="350953" cy="350953"/>
          </a:xfrm>
          <a:prstGeom prst="rect">
            <a:avLst/>
          </a:prstGeom>
        </p:spPr>
      </p:pic>
      <p:sp>
        <p:nvSpPr>
          <p:cNvPr id="12" name="文字方塊 11"/>
          <p:cNvSpPr txBox="1"/>
          <p:nvPr/>
        </p:nvSpPr>
        <p:spPr>
          <a:xfrm>
            <a:off x="7800107" y="1625221"/>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8555" y="1641365"/>
            <a:ext cx="302462" cy="302462"/>
          </a:xfrm>
          <a:prstGeom prst="rect">
            <a:avLst/>
          </a:prstGeom>
        </p:spPr>
      </p:pic>
      <p:sp>
        <p:nvSpPr>
          <p:cNvPr id="14" name="文字方塊 13"/>
          <p:cNvSpPr txBox="1"/>
          <p:nvPr/>
        </p:nvSpPr>
        <p:spPr>
          <a:xfrm>
            <a:off x="7183567" y="2689386"/>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5" name="圖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1996" y="2680864"/>
            <a:ext cx="369426" cy="369426"/>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23</a:t>
            </a:fld>
            <a:endParaRPr lang="zh-TW" altLang="en-US" dirty="0"/>
          </a:p>
        </p:txBody>
      </p:sp>
    </p:spTree>
    <p:extLst>
      <p:ext uri="{BB962C8B-B14F-4D97-AF65-F5344CB8AC3E}">
        <p14:creationId xmlns:p14="http://schemas.microsoft.com/office/powerpoint/2010/main" val="378947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4290450625"/>
              </p:ext>
            </p:extLst>
          </p:nvPr>
        </p:nvGraphicFramePr>
        <p:xfrm>
          <a:off x="838200" y="661324"/>
          <a:ext cx="10515600" cy="5465763"/>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7808444" y="2650585"/>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028" y="2692102"/>
            <a:ext cx="286298" cy="286298"/>
          </a:xfrm>
          <a:prstGeom prst="rect">
            <a:avLst/>
          </a:prstGeom>
        </p:spPr>
      </p:pic>
      <p:sp>
        <p:nvSpPr>
          <p:cNvPr id="9" name="文字方塊 8"/>
          <p:cNvSpPr txBox="1"/>
          <p:nvPr/>
        </p:nvSpPr>
        <p:spPr>
          <a:xfrm>
            <a:off x="7716965" y="166013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983" y="1660134"/>
            <a:ext cx="321343" cy="321343"/>
          </a:xfrm>
          <a:prstGeom prst="rect">
            <a:avLst/>
          </a:prstGeom>
        </p:spPr>
      </p:pic>
      <p:sp>
        <p:nvSpPr>
          <p:cNvPr id="11" name="文字方塊 10"/>
          <p:cNvSpPr txBox="1"/>
          <p:nvPr/>
        </p:nvSpPr>
        <p:spPr>
          <a:xfrm>
            <a:off x="9411854" y="3762103"/>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3329" y="3762103"/>
            <a:ext cx="362860" cy="362860"/>
          </a:xfrm>
          <a:prstGeom prst="rect">
            <a:avLst/>
          </a:prstGeom>
        </p:spPr>
      </p:pic>
      <p:sp>
        <p:nvSpPr>
          <p:cNvPr id="13" name="文字方塊 12"/>
          <p:cNvSpPr txBox="1"/>
          <p:nvPr/>
        </p:nvSpPr>
        <p:spPr>
          <a:xfrm>
            <a:off x="9736448" y="513760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9673" y="5144074"/>
            <a:ext cx="362860" cy="362860"/>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24</a:t>
            </a:fld>
            <a:endParaRPr lang="zh-TW" altLang="en-US" dirty="0"/>
          </a:p>
        </p:txBody>
      </p:sp>
    </p:spTree>
    <p:extLst>
      <p:ext uri="{BB962C8B-B14F-4D97-AF65-F5344CB8AC3E}">
        <p14:creationId xmlns:p14="http://schemas.microsoft.com/office/powerpoint/2010/main" val="2036148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3317749880"/>
              </p:ext>
            </p:extLst>
          </p:nvPr>
        </p:nvGraphicFramePr>
        <p:xfrm>
          <a:off x="863138" y="504305"/>
          <a:ext cx="10515600" cy="5622781"/>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8811490" y="2529959"/>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490" y="2558776"/>
            <a:ext cx="311698" cy="311698"/>
          </a:xfrm>
          <a:prstGeom prst="rect">
            <a:avLst/>
          </a:prstGeom>
        </p:spPr>
      </p:pic>
      <p:sp>
        <p:nvSpPr>
          <p:cNvPr id="9" name="文字方塊 8"/>
          <p:cNvSpPr txBox="1"/>
          <p:nvPr/>
        </p:nvSpPr>
        <p:spPr>
          <a:xfrm>
            <a:off x="7427204" y="373856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204" y="3776543"/>
            <a:ext cx="293369" cy="293369"/>
          </a:xfrm>
          <a:prstGeom prst="rect">
            <a:avLst/>
          </a:prstGeom>
        </p:spPr>
      </p:pic>
      <p:sp>
        <p:nvSpPr>
          <p:cNvPr id="11" name="文字方塊 10"/>
          <p:cNvSpPr txBox="1"/>
          <p:nvPr/>
        </p:nvSpPr>
        <p:spPr>
          <a:xfrm>
            <a:off x="7013990" y="1592406"/>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2" name="圖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272" y="1638037"/>
            <a:ext cx="376353" cy="376353"/>
          </a:xfrm>
          <a:prstGeom prst="rect">
            <a:avLst/>
          </a:prstGeom>
        </p:spPr>
      </p:pic>
      <p:sp>
        <p:nvSpPr>
          <p:cNvPr id="13" name="文字方塊 12"/>
          <p:cNvSpPr txBox="1"/>
          <p:nvPr/>
        </p:nvSpPr>
        <p:spPr>
          <a:xfrm>
            <a:off x="9591963" y="5148468"/>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8072" y="5148468"/>
            <a:ext cx="367116" cy="367116"/>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25</a:t>
            </a:fld>
            <a:endParaRPr lang="zh-TW" altLang="en-US" dirty="0"/>
          </a:p>
        </p:txBody>
      </p:sp>
    </p:spTree>
    <p:extLst>
      <p:ext uri="{BB962C8B-B14F-4D97-AF65-F5344CB8AC3E}">
        <p14:creationId xmlns:p14="http://schemas.microsoft.com/office/powerpoint/2010/main" val="35713999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758393"/>
              </p:ext>
            </p:extLst>
          </p:nvPr>
        </p:nvGraphicFramePr>
        <p:xfrm>
          <a:off x="799303" y="493222"/>
          <a:ext cx="10515600" cy="565049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9869054" y="512081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9328727" y="244683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7669771" y="148270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7755206" y="358287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27" y="5120814"/>
            <a:ext cx="330171" cy="330171"/>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4770" y="2407340"/>
            <a:ext cx="394082" cy="394082"/>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528" y="3582872"/>
            <a:ext cx="350953" cy="350953"/>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6639" y="1473057"/>
            <a:ext cx="397135" cy="397135"/>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26</a:t>
            </a:fld>
            <a:endParaRPr lang="zh-TW" altLang="en-US" dirty="0"/>
          </a:p>
        </p:txBody>
      </p:sp>
    </p:spTree>
    <p:extLst>
      <p:ext uri="{BB962C8B-B14F-4D97-AF65-F5344CB8AC3E}">
        <p14:creationId xmlns:p14="http://schemas.microsoft.com/office/powerpoint/2010/main" val="1429424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404945307"/>
              </p:ext>
            </p:extLst>
          </p:nvPr>
        </p:nvGraphicFramePr>
        <p:xfrm>
          <a:off x="838200" y="521855"/>
          <a:ext cx="10515600" cy="5613545"/>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10087277" y="1888981"/>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8146472" y="363838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9857515" y="519003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7983807" y="2738850"/>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395" y="5190032"/>
            <a:ext cx="332480" cy="332480"/>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830" y="3640600"/>
            <a:ext cx="367116" cy="367116"/>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7165" y="2738756"/>
            <a:ext cx="369426" cy="369426"/>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3813" y="1903943"/>
            <a:ext cx="339407" cy="339407"/>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27</a:t>
            </a:fld>
            <a:endParaRPr lang="zh-TW" altLang="en-US" dirty="0"/>
          </a:p>
        </p:txBody>
      </p:sp>
    </p:spTree>
    <p:extLst>
      <p:ext uri="{BB962C8B-B14F-4D97-AF65-F5344CB8AC3E}">
        <p14:creationId xmlns:p14="http://schemas.microsoft.com/office/powerpoint/2010/main" val="25741883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graphicFrame>
        <p:nvGraphicFramePr>
          <p:cNvPr id="6" name="內容版面配置區 5"/>
          <p:cNvGraphicFramePr>
            <a:graphicFrameLocks noGrp="1"/>
          </p:cNvGraphicFramePr>
          <p:nvPr>
            <p:ph idx="1"/>
            <p:extLst>
              <p:ext uri="{D42A27DB-BD31-4B8C-83A1-F6EECF244321}">
                <p14:modId xmlns:p14="http://schemas.microsoft.com/office/powerpoint/2010/main" val="1794008740"/>
              </p:ext>
            </p:extLst>
          </p:nvPr>
        </p:nvGraphicFramePr>
        <p:xfrm>
          <a:off x="848719" y="532015"/>
          <a:ext cx="10515600" cy="5595072"/>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p:cNvSpPr txBox="1"/>
          <p:nvPr/>
        </p:nvSpPr>
        <p:spPr>
          <a:xfrm>
            <a:off x="8537989" y="153812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9799782" y="4755923"/>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9" name="文字方塊 8"/>
          <p:cNvSpPr txBox="1"/>
          <p:nvPr/>
        </p:nvSpPr>
        <p:spPr>
          <a:xfrm>
            <a:off x="9951154" y="3857542"/>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:3</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a:solidFill>
                  <a:srgbClr val="FF0000"/>
                </a:solidFill>
                <a:latin typeface="微軟正黑體" panose="020B0604030504040204" pitchFamily="34" charset="-120"/>
                <a:ea typeface="微軟正黑體" panose="020B0604030504040204" pitchFamily="34" charset="-120"/>
              </a:rPr>
              <a:t>0</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sp>
        <p:nvSpPr>
          <p:cNvPr id="10" name="文字方塊 9"/>
          <p:cNvSpPr txBox="1"/>
          <p:nvPr/>
        </p:nvSpPr>
        <p:spPr>
          <a:xfrm>
            <a:off x="8386617" y="2560924"/>
            <a:ext cx="1413165" cy="369332"/>
          </a:xfrm>
          <a:prstGeom prst="rect">
            <a:avLst/>
          </a:prstGeom>
          <a:noFill/>
        </p:spPr>
        <p:txBody>
          <a:bodyPr wrap="square" rtlCol="0">
            <a:spAutoFit/>
          </a:bodyPr>
          <a:lstStyle/>
          <a:p>
            <a:r>
              <a:rPr lang="zh-TW" altLang="en-US" dirty="0" smtClean="0">
                <a:ea typeface="微軟正黑體" panose="020B0604030504040204" pitchFamily="34" charset="-120"/>
              </a:rPr>
              <a:t>   </a:t>
            </a:r>
            <a:r>
              <a:rPr lang="en-US" altLang="zh-TW" b="1" dirty="0" smtClean="0">
                <a:solidFill>
                  <a:srgbClr val="FF0000"/>
                </a:solidFill>
                <a:latin typeface="微軟正黑體" panose="020B0604030504040204" pitchFamily="34" charset="-120"/>
                <a:ea typeface="微軟正黑體" panose="020B0604030504040204" pitchFamily="34" charset="-120"/>
              </a:rPr>
              <a:t>:1</a:t>
            </a:r>
            <a:r>
              <a:rPr lang="zh-TW" altLang="en-US" b="1" dirty="0" smtClean="0">
                <a:solidFill>
                  <a:srgbClr val="FF0000"/>
                </a:solidFill>
                <a:latin typeface="微軟正黑體" panose="020B0604030504040204" pitchFamily="34" charset="-120"/>
                <a:ea typeface="微軟正黑體" panose="020B0604030504040204" pitchFamily="34" charset="-120"/>
              </a:rPr>
              <a:t>勝</a:t>
            </a:r>
            <a:r>
              <a:rPr lang="en-US" altLang="zh-TW" b="1" dirty="0" smtClean="0">
                <a:solidFill>
                  <a:srgbClr val="FF0000"/>
                </a:solidFill>
                <a:latin typeface="微軟正黑體" panose="020B0604030504040204" pitchFamily="34" charset="-120"/>
                <a:ea typeface="微軟正黑體" panose="020B0604030504040204" pitchFamily="34" charset="-120"/>
              </a:rPr>
              <a:t>2</a:t>
            </a:r>
            <a:r>
              <a:rPr lang="zh-TW" altLang="en-US" b="1" dirty="0" smtClean="0">
                <a:solidFill>
                  <a:srgbClr val="FF0000"/>
                </a:solidFill>
                <a:latin typeface="微軟正黑體" panose="020B0604030504040204" pitchFamily="34" charset="-120"/>
                <a:ea typeface="微軟正黑體" panose="020B0604030504040204" pitchFamily="34" charset="-120"/>
              </a:rPr>
              <a:t>負</a:t>
            </a:r>
            <a:endParaRPr lang="zh-TW" altLang="en-US" b="1" dirty="0">
              <a:solidFill>
                <a:srgbClr val="FF0000"/>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929" y="4729994"/>
            <a:ext cx="367116" cy="367116"/>
          </a:xfrm>
          <a:prstGeom prst="rect">
            <a:avLst/>
          </a:prstGeom>
        </p:spPr>
      </p:pic>
      <p:pic>
        <p:nvPicPr>
          <p:cNvPr id="12" name="圖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472" y="2539901"/>
            <a:ext cx="360189" cy="360189"/>
          </a:xfrm>
          <a:prstGeom prst="rect">
            <a:avLst/>
          </a:prstGeom>
        </p:spPr>
      </p:pic>
      <p:pic>
        <p:nvPicPr>
          <p:cNvPr id="13" name="圖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2487" y="3857542"/>
            <a:ext cx="394826" cy="394826"/>
          </a:xfrm>
          <a:prstGeom prst="rect">
            <a:avLst/>
          </a:prstGeom>
        </p:spPr>
      </p:pic>
      <p:pic>
        <p:nvPicPr>
          <p:cNvPr id="14" name="圖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3566" y="1540579"/>
            <a:ext cx="387898" cy="387898"/>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28</a:t>
            </a:fld>
            <a:endParaRPr lang="zh-TW" altLang="en-US" dirty="0"/>
          </a:p>
        </p:txBody>
      </p:sp>
    </p:spTree>
    <p:extLst>
      <p:ext uri="{BB962C8B-B14F-4D97-AF65-F5344CB8AC3E}">
        <p14:creationId xmlns:p14="http://schemas.microsoft.com/office/powerpoint/2010/main" val="14134987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8949" y="0"/>
            <a:ext cx="10515600" cy="1325563"/>
          </a:xfrm>
        </p:spPr>
        <p:txBody>
          <a:bodyPr>
            <a:normAutofit fontScale="90000"/>
          </a:bodyPr>
          <a:lstStyle/>
          <a:p>
            <a:pPr algn="ctr"/>
            <a:r>
              <a:rPr lang="en-US" altLang="zh-TW" b="1" dirty="0" smtClean="0"/>
              <a:t/>
            </a:r>
            <a:br>
              <a:rPr lang="en-US" altLang="zh-TW" b="1" dirty="0" smtClean="0"/>
            </a:br>
            <a:r>
              <a:rPr lang="en-US" altLang="zh-TW" b="1" dirty="0"/>
              <a:t/>
            </a:r>
            <a:br>
              <a:rPr lang="en-US" altLang="zh-TW" b="1" dirty="0"/>
            </a:br>
            <a:r>
              <a:rPr lang="zh-TW" altLang="en-US" sz="6700" b="1" dirty="0" smtClean="0"/>
              <a:t>世足賽淘汰賽程表</a:t>
            </a:r>
            <a:endParaRPr lang="zh-TW" altLang="en-US" sz="6700" b="1" dirty="0"/>
          </a:p>
        </p:txBody>
      </p:sp>
      <p:pic>
        <p:nvPicPr>
          <p:cNvPr id="4" name="內容版面配置區 3"/>
          <p:cNvPicPr>
            <a:picLocks noGrp="1" noChangeAspect="1"/>
          </p:cNvPicPr>
          <p:nvPr>
            <p:ph idx="1"/>
          </p:nvPr>
        </p:nvPicPr>
        <p:blipFill>
          <a:blip r:embed="rId2"/>
          <a:stretch>
            <a:fillRect/>
          </a:stretch>
        </p:blipFill>
        <p:spPr>
          <a:xfrm>
            <a:off x="2909456" y="2016125"/>
            <a:ext cx="6741620" cy="3449638"/>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29</a:t>
            </a:fld>
            <a:endParaRPr lang="zh-TW" altLang="en-US" dirty="0"/>
          </a:p>
        </p:txBody>
      </p:sp>
    </p:spTree>
    <p:extLst>
      <p:ext uri="{BB962C8B-B14F-4D97-AF65-F5344CB8AC3E}">
        <p14:creationId xmlns:p14="http://schemas.microsoft.com/office/powerpoint/2010/main" val="7651403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marL="742950" indent="-742950" algn="ctr">
              <a:buFont typeface="+mj-ea"/>
              <a:buAutoNum type="ea1ChtPeriod"/>
            </a:pPr>
            <a:r>
              <a:rPr lang="zh-TW" altLang="en-US" b="1" dirty="0" smtClean="0"/>
              <a:t>動機</a:t>
            </a:r>
            <a:endParaRPr lang="zh-TW" altLang="en-US" b="1" dirty="0"/>
          </a:p>
        </p:txBody>
      </p:sp>
      <p:sp>
        <p:nvSpPr>
          <p:cNvPr id="3" name="內容版面配置區 2"/>
          <p:cNvSpPr>
            <a:spLocks noGrp="1"/>
          </p:cNvSpPr>
          <p:nvPr>
            <p:ph idx="1"/>
          </p:nvPr>
        </p:nvSpPr>
        <p:spPr/>
        <p:txBody>
          <a:bodyPr anchor="t"/>
          <a:lstStyle/>
          <a:p>
            <a:pPr>
              <a:lnSpc>
                <a:spcPct val="150000"/>
              </a:lnSpc>
            </a:pPr>
            <a:r>
              <a:rPr lang="zh-TW" altLang="en-US" dirty="0"/>
              <a:t>時逢四年一度的世界盃，愛好足球運動的本小組員對於本屆世界盃冠軍獎落誰家爭論不休，為此我們開始分析世界盃隊伍倆倆交鋒時的勝率來找出誰才是勝率最高最有希望奪冠的</a:t>
            </a:r>
            <a:r>
              <a:rPr lang="zh-TW" altLang="en-US" dirty="0" smtClean="0"/>
              <a:t>隊伍。</a:t>
            </a:r>
            <a:endParaRPr lang="en-US" altLang="zh-TW" dirty="0" smtClean="0"/>
          </a:p>
        </p:txBody>
      </p:sp>
      <p:sp>
        <p:nvSpPr>
          <p:cNvPr id="4" name="投影片編號版面配置區 3"/>
          <p:cNvSpPr>
            <a:spLocks noGrp="1"/>
          </p:cNvSpPr>
          <p:nvPr>
            <p:ph type="sldNum" sz="quarter" idx="12"/>
          </p:nvPr>
        </p:nvSpPr>
        <p:spPr/>
        <p:txBody>
          <a:bodyPr/>
          <a:lstStyle/>
          <a:p>
            <a:fld id="{72A73A4C-12C0-46F8-92BE-0727C04C477B}" type="slidenum">
              <a:rPr lang="zh-TW" altLang="en-US" smtClean="0"/>
              <a:pPr/>
              <a:t>3</a:t>
            </a:fld>
            <a:endParaRPr lang="zh-TW" altLang="en-US" dirty="0"/>
          </a:p>
        </p:txBody>
      </p:sp>
    </p:spTree>
    <p:extLst>
      <p:ext uri="{BB962C8B-B14F-4D97-AF65-F5344CB8AC3E}">
        <p14:creationId xmlns:p14="http://schemas.microsoft.com/office/powerpoint/2010/main" val="42038876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12391" y="804519"/>
            <a:ext cx="9603275" cy="1049235"/>
          </a:xfrm>
        </p:spPr>
        <p:txBody>
          <a:bodyPr/>
          <a:lstStyle/>
          <a:p>
            <a:r>
              <a:rPr lang="en-US" altLang="zh-TW" dirty="0" smtClean="0">
                <a:latin typeface="微軟正黑體" panose="020B0604030504040204" pitchFamily="34" charset="-120"/>
              </a:rPr>
              <a:t>RF</a:t>
            </a:r>
            <a:r>
              <a:rPr lang="zh-CN" altLang="en-US" dirty="0" smtClean="0">
                <a:latin typeface="微軟正黑體" panose="020B0604030504040204" pitchFamily="34" charset="-120"/>
              </a:rPr>
              <a:t>模型</a:t>
            </a:r>
            <a:r>
              <a:rPr lang="en-US" altLang="zh-CN" dirty="0" smtClean="0">
                <a:latin typeface="微軟正黑體" panose="020B0604030504040204" pitchFamily="34" charset="-120"/>
              </a:rPr>
              <a:t>(random FOREST)</a:t>
            </a:r>
            <a:endParaRPr lang="zh-TW" altLang="en-US" dirty="0">
              <a:latin typeface="微軟正黑體" panose="020B0604030504040204" pitchFamily="34" charset="-120"/>
            </a:endParaRPr>
          </a:p>
        </p:txBody>
      </p:sp>
      <p:sp>
        <p:nvSpPr>
          <p:cNvPr id="3" name="內容版面配置區 2"/>
          <p:cNvSpPr>
            <a:spLocks noGrp="1"/>
          </p:cNvSpPr>
          <p:nvPr>
            <p:ph idx="1"/>
          </p:nvPr>
        </p:nvSpPr>
        <p:spPr>
          <a:xfrm>
            <a:off x="1238928" y="2122058"/>
            <a:ext cx="9603275" cy="3450613"/>
          </a:xfrm>
        </p:spPr>
        <p:txBody>
          <a:bodyPr/>
          <a:lstStyle/>
          <a:p>
            <a:r>
              <a:rPr lang="zh-CN" altLang="en-US" smtClean="0"/>
              <a:t>合并资料</a:t>
            </a:r>
            <a:endParaRPr lang="en-US" altLang="zh-CN" smtClean="0"/>
          </a:p>
          <a:p>
            <a:r>
              <a:rPr lang="zh-CN" altLang="en-US" smtClean="0"/>
              <a:t>训练测试比</a:t>
            </a:r>
            <a:r>
              <a:rPr lang="en-US" altLang="zh-CN" smtClean="0"/>
              <a:t>8</a:t>
            </a:r>
            <a:r>
              <a:rPr lang="zh-CN" altLang="en-US" smtClean="0"/>
              <a:t>：</a:t>
            </a:r>
            <a:r>
              <a:rPr lang="en-US" altLang="zh-CN" smtClean="0"/>
              <a:t>2</a:t>
            </a:r>
            <a:endParaRPr lang="en-US" altLang="zh-TW" smtClean="0"/>
          </a:p>
          <a:p>
            <a:r>
              <a:rPr lang="en-US" altLang="zh-TW" smtClean="0"/>
              <a:t> rf</a:t>
            </a:r>
            <a:r>
              <a:rPr lang="en-US" altLang="zh-TW"/>
              <a:t>&lt;-</a:t>
            </a:r>
            <a:r>
              <a:rPr lang="en-US" altLang="zh-TW" smtClean="0"/>
              <a:t>randomForest(result~elo.x+elo.y+date+neutral,</a:t>
            </a:r>
            <a:endParaRPr lang="en-US" altLang="zh-TW"/>
          </a:p>
          <a:p>
            <a:pPr marL="0" indent="0">
              <a:buNone/>
            </a:pPr>
            <a:r>
              <a:rPr lang="en-US" altLang="zh-TW"/>
              <a:t>     </a:t>
            </a:r>
            <a:r>
              <a:rPr lang="en-US" altLang="zh-TW" smtClean="0"/>
              <a:t>data=train1)</a:t>
            </a:r>
          </a:p>
          <a:p>
            <a:pPr marL="0" indent="0">
              <a:buNone/>
            </a:pPr>
            <a:r>
              <a:rPr lang="en-US" altLang="zh-TW" smtClean="0"/>
              <a:t>&gt; </a:t>
            </a:r>
            <a:r>
              <a:rPr lang="en-US" altLang="zh-TW"/>
              <a:t>varUsed(rf)</a:t>
            </a:r>
          </a:p>
          <a:p>
            <a:pPr marL="0" indent="0">
              <a:buNone/>
            </a:pPr>
            <a:r>
              <a:rPr lang="en-US" altLang="zh-TW"/>
              <a:t>[1] 35352 34925 36645  7316     </a:t>
            </a:r>
            <a:r>
              <a:rPr lang="en-US" altLang="zh-TW" smtClean="0"/>
              <a:t>      </a:t>
            </a:r>
            <a:r>
              <a:rPr lang="en-US" altLang="zh-TW"/>
              <a:t>varImpPlot(rf)</a:t>
            </a:r>
            <a:endParaRPr lang="zh-TW" altLang="en-US"/>
          </a:p>
        </p:txBody>
      </p:sp>
      <p:pic>
        <p:nvPicPr>
          <p:cNvPr id="10" name="图片 9"/>
          <p:cNvPicPr>
            <a:picLocks noChangeAspect="1"/>
          </p:cNvPicPr>
          <p:nvPr/>
        </p:nvPicPr>
        <p:blipFill>
          <a:blip r:embed="rId2"/>
          <a:stretch>
            <a:fillRect/>
          </a:stretch>
        </p:blipFill>
        <p:spPr>
          <a:xfrm>
            <a:off x="7506586" y="2776463"/>
            <a:ext cx="4337086" cy="2796208"/>
          </a:xfrm>
          <a:prstGeom prst="rect">
            <a:avLst/>
          </a:prstGeom>
        </p:spPr>
      </p:pic>
      <p:cxnSp>
        <p:nvCxnSpPr>
          <p:cNvPr id="13" name="直接箭头连接符 12"/>
          <p:cNvCxnSpPr/>
          <p:nvPr/>
        </p:nvCxnSpPr>
        <p:spPr>
          <a:xfrm>
            <a:off x="7017488" y="4805916"/>
            <a:ext cx="29771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 name="投影片編號版面配置區 3"/>
          <p:cNvSpPr>
            <a:spLocks noGrp="1"/>
          </p:cNvSpPr>
          <p:nvPr>
            <p:ph type="sldNum" sz="quarter" idx="12"/>
          </p:nvPr>
        </p:nvSpPr>
        <p:spPr/>
        <p:txBody>
          <a:bodyPr/>
          <a:lstStyle/>
          <a:p>
            <a:fld id="{72A73A4C-12C0-46F8-92BE-0727C04C477B}" type="slidenum">
              <a:rPr lang="zh-TW" altLang="en-US" smtClean="0"/>
              <a:pPr/>
              <a:t>30</a:t>
            </a:fld>
            <a:endParaRPr lang="zh-TW" altLang="en-US" dirty="0"/>
          </a:p>
        </p:txBody>
      </p:sp>
    </p:spTree>
    <p:extLst>
      <p:ext uri="{BB962C8B-B14F-4D97-AF65-F5344CB8AC3E}">
        <p14:creationId xmlns:p14="http://schemas.microsoft.com/office/powerpoint/2010/main" val="1904942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a:latin typeface="微軟正黑體" panose="020B0604030504040204" pitchFamily="34" charset="-120"/>
              </a:rPr>
              <a:t>rf</a:t>
            </a:r>
            <a:r>
              <a:rPr lang="en-US" altLang="zh-CN" dirty="0">
                <a:latin typeface="微軟正黑體" panose="020B0604030504040204" pitchFamily="34" charset="-120"/>
              </a:rPr>
              <a:t>&lt;-</a:t>
            </a:r>
            <a:r>
              <a:rPr lang="en-US" altLang="zh-CN" dirty="0" err="1">
                <a:latin typeface="微軟正黑體" panose="020B0604030504040204" pitchFamily="34" charset="-120"/>
              </a:rPr>
              <a:t>randomForest</a:t>
            </a:r>
            <a:r>
              <a:rPr lang="en-US" altLang="zh-CN" dirty="0">
                <a:latin typeface="微軟正黑體" panose="020B0604030504040204" pitchFamily="34" charset="-120"/>
              </a:rPr>
              <a:t>(</a:t>
            </a:r>
            <a:r>
              <a:rPr lang="en-US" altLang="zh-CN" dirty="0" err="1">
                <a:latin typeface="微軟正黑體" panose="020B0604030504040204" pitchFamily="34" charset="-120"/>
              </a:rPr>
              <a:t>result~elo.x+elo.y+date</a:t>
            </a:r>
            <a:r>
              <a:rPr lang="en-US" altLang="zh-CN" dirty="0">
                <a:latin typeface="微軟正黑體" panose="020B0604030504040204" pitchFamily="34" charset="-120"/>
              </a:rPr>
              <a:t>,</a:t>
            </a:r>
            <a:br>
              <a:rPr lang="en-US" altLang="zh-CN" dirty="0">
                <a:latin typeface="微軟正黑體" panose="020B0604030504040204" pitchFamily="34" charset="-120"/>
              </a:rPr>
            </a:br>
            <a:r>
              <a:rPr lang="en-US" altLang="zh-CN" dirty="0">
                <a:latin typeface="微軟正黑體" panose="020B0604030504040204" pitchFamily="34" charset="-120"/>
              </a:rPr>
              <a:t>                 data=train1)</a:t>
            </a:r>
            <a:endParaRPr lang="zh-CN" altLang="en-US" dirty="0">
              <a:latin typeface="微軟正黑體" panose="020B0604030504040204" pitchFamily="34" charset="-120"/>
            </a:endParaRPr>
          </a:p>
        </p:txBody>
      </p:sp>
      <p:pic>
        <p:nvPicPr>
          <p:cNvPr id="4" name="内容占位符 3"/>
          <p:cNvPicPr>
            <a:picLocks noGrp="1" noChangeAspect="1"/>
          </p:cNvPicPr>
          <p:nvPr>
            <p:ph idx="1"/>
          </p:nvPr>
        </p:nvPicPr>
        <p:blipFill>
          <a:blip r:embed="rId2"/>
          <a:stretch>
            <a:fillRect/>
          </a:stretch>
        </p:blipFill>
        <p:spPr>
          <a:xfrm>
            <a:off x="486270" y="1853754"/>
            <a:ext cx="5495584" cy="3449638"/>
          </a:xfrm>
          <a:prstGeom prst="rect">
            <a:avLst/>
          </a:prstGeom>
        </p:spPr>
      </p:pic>
      <p:pic>
        <p:nvPicPr>
          <p:cNvPr id="5" name="图片 4"/>
          <p:cNvPicPr>
            <a:picLocks noChangeAspect="1"/>
          </p:cNvPicPr>
          <p:nvPr/>
        </p:nvPicPr>
        <p:blipFill>
          <a:blip r:embed="rId3"/>
          <a:stretch>
            <a:fillRect/>
          </a:stretch>
        </p:blipFill>
        <p:spPr>
          <a:xfrm>
            <a:off x="5981854" y="1810229"/>
            <a:ext cx="5701444" cy="3536688"/>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31</a:t>
            </a:fld>
            <a:endParaRPr lang="zh-TW" altLang="en-US" dirty="0"/>
          </a:p>
        </p:txBody>
      </p:sp>
    </p:spTree>
    <p:extLst>
      <p:ext uri="{BB962C8B-B14F-4D97-AF65-F5344CB8AC3E}">
        <p14:creationId xmlns:p14="http://schemas.microsoft.com/office/powerpoint/2010/main" val="2913301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微軟正黑體" panose="020B0604030504040204" pitchFamily="34" charset="-120"/>
              </a:rPr>
              <a:t>tune</a:t>
            </a:r>
            <a:endParaRPr lang="zh-CN" altLang="en-US" dirty="0">
              <a:latin typeface="微軟正黑體" panose="020B0604030504040204" pitchFamily="34" charset="-120"/>
            </a:endParaRPr>
          </a:p>
        </p:txBody>
      </p:sp>
      <p:sp>
        <p:nvSpPr>
          <p:cNvPr id="6" name="内容占位符 5"/>
          <p:cNvSpPr>
            <a:spLocks noGrp="1"/>
          </p:cNvSpPr>
          <p:nvPr>
            <p:ph idx="1"/>
          </p:nvPr>
        </p:nvSpPr>
        <p:spPr/>
        <p:txBody>
          <a:bodyPr/>
          <a:lstStyle/>
          <a:p>
            <a:r>
              <a:rPr lang="en-US" altLang="zh-CN" dirty="0" err="1"/>
              <a:t>tuneRF</a:t>
            </a:r>
            <a:r>
              <a:rPr lang="en-US" altLang="zh-CN" dirty="0"/>
              <a:t>(train1[,c(3,9,11)],train1[,8],</a:t>
            </a:r>
          </a:p>
          <a:p>
            <a:r>
              <a:rPr lang="en-US" altLang="zh-CN" dirty="0"/>
              <a:t>       </a:t>
            </a:r>
            <a:r>
              <a:rPr lang="en-US" altLang="zh-CN" dirty="0" err="1"/>
              <a:t>stepFactor</a:t>
            </a:r>
            <a:r>
              <a:rPr lang="en-US" altLang="zh-CN" dirty="0"/>
              <a:t> = 0.5,</a:t>
            </a:r>
          </a:p>
          <a:p>
            <a:r>
              <a:rPr lang="en-US" altLang="zh-CN" dirty="0"/>
              <a:t>       plot = T,</a:t>
            </a:r>
          </a:p>
          <a:p>
            <a:r>
              <a:rPr lang="en-US" altLang="zh-CN" dirty="0"/>
              <a:t>       </a:t>
            </a:r>
            <a:r>
              <a:rPr lang="en-US" altLang="zh-CN" dirty="0" err="1" smtClean="0"/>
              <a:t>ntree</a:t>
            </a:r>
            <a:r>
              <a:rPr lang="en-US" altLang="zh-CN" dirty="0" smtClean="0"/>
              <a:t>=300</a:t>
            </a:r>
            <a:r>
              <a:rPr lang="en-US" altLang="zh-CN" dirty="0"/>
              <a:t>,</a:t>
            </a:r>
          </a:p>
          <a:p>
            <a:r>
              <a:rPr lang="en-US" altLang="zh-CN" dirty="0"/>
              <a:t>       trace=T,</a:t>
            </a:r>
          </a:p>
          <a:p>
            <a:r>
              <a:rPr lang="en-US" altLang="zh-CN" dirty="0"/>
              <a:t>       improve = 0.05)</a:t>
            </a:r>
            <a:endParaRPr lang="zh-CN" altLang="en-US" dirty="0"/>
          </a:p>
        </p:txBody>
      </p:sp>
      <p:pic>
        <p:nvPicPr>
          <p:cNvPr id="7" name="图片 6"/>
          <p:cNvPicPr>
            <a:picLocks noChangeAspect="1"/>
          </p:cNvPicPr>
          <p:nvPr/>
        </p:nvPicPr>
        <p:blipFill>
          <a:blip r:embed="rId2"/>
          <a:stretch>
            <a:fillRect/>
          </a:stretch>
        </p:blipFill>
        <p:spPr>
          <a:xfrm>
            <a:off x="6253216" y="2015732"/>
            <a:ext cx="4858382" cy="2960305"/>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32</a:t>
            </a:fld>
            <a:endParaRPr lang="zh-TW" altLang="en-US" dirty="0"/>
          </a:p>
        </p:txBody>
      </p:sp>
    </p:spTree>
    <p:extLst>
      <p:ext uri="{BB962C8B-B14F-4D97-AF65-F5344CB8AC3E}">
        <p14:creationId xmlns:p14="http://schemas.microsoft.com/office/powerpoint/2010/main" val="1995286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latin typeface="微軟正黑體" panose="020B0604030504040204" pitchFamily="34" charset="-120"/>
              </a:rPr>
              <a:t>REsult</a:t>
            </a:r>
            <a:endParaRPr lang="zh-CN" altLang="en-US" dirty="0">
              <a:latin typeface="微軟正黑體" panose="020B0604030504040204" pitchFamily="34" charset="-120"/>
            </a:endParaRPr>
          </a:p>
        </p:txBody>
      </p:sp>
      <p:pic>
        <p:nvPicPr>
          <p:cNvPr id="10" name="图片 9"/>
          <p:cNvPicPr>
            <a:picLocks noChangeAspect="1"/>
          </p:cNvPicPr>
          <p:nvPr/>
        </p:nvPicPr>
        <p:blipFill>
          <a:blip r:embed="rId2"/>
          <a:stretch>
            <a:fillRect/>
          </a:stretch>
        </p:blipFill>
        <p:spPr>
          <a:xfrm>
            <a:off x="1612381" y="2086975"/>
            <a:ext cx="2689484" cy="2815516"/>
          </a:xfrm>
          <a:prstGeom prst="rect">
            <a:avLst/>
          </a:prstGeom>
        </p:spPr>
      </p:pic>
      <p:sp>
        <p:nvSpPr>
          <p:cNvPr id="11" name="内容占位符 10"/>
          <p:cNvSpPr>
            <a:spLocks noGrp="1"/>
          </p:cNvSpPr>
          <p:nvPr>
            <p:ph idx="1"/>
          </p:nvPr>
        </p:nvSpPr>
        <p:spPr>
          <a:xfrm>
            <a:off x="-4250766" y="4995289"/>
            <a:ext cx="571901" cy="249729"/>
          </a:xfrm>
        </p:spPr>
        <p:txBody>
          <a:bodyPr>
            <a:normAutofit fontScale="47500" lnSpcReduction="20000"/>
          </a:bodyPr>
          <a:lstStyle/>
          <a:p>
            <a:endParaRPr lang="zh-CN" altLang="en-US"/>
          </a:p>
        </p:txBody>
      </p:sp>
      <p:pic>
        <p:nvPicPr>
          <p:cNvPr id="13" name="图片 12"/>
          <p:cNvPicPr>
            <a:picLocks noChangeAspect="1"/>
          </p:cNvPicPr>
          <p:nvPr/>
        </p:nvPicPr>
        <p:blipFill>
          <a:blip r:embed="rId3"/>
          <a:stretch>
            <a:fillRect/>
          </a:stretch>
        </p:blipFill>
        <p:spPr>
          <a:xfrm>
            <a:off x="5236769" y="2086975"/>
            <a:ext cx="2630892" cy="2815516"/>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33</a:t>
            </a:fld>
            <a:endParaRPr lang="zh-TW" altLang="en-US" dirty="0"/>
          </a:p>
        </p:txBody>
      </p:sp>
    </p:spTree>
    <p:extLst>
      <p:ext uri="{BB962C8B-B14F-4D97-AF65-F5344CB8AC3E}">
        <p14:creationId xmlns:p14="http://schemas.microsoft.com/office/powerpoint/2010/main" val="42820177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marL="742950" indent="-742950" algn="ctr">
              <a:buFont typeface="+mj-ea"/>
              <a:buAutoNum type="ea1ChtPeriod" startAt="6"/>
            </a:pPr>
            <a:r>
              <a:rPr lang="zh-TW" altLang="en-US" b="1" dirty="0" smtClean="0"/>
              <a:t>結論</a:t>
            </a:r>
            <a:endParaRPr lang="zh-TW" altLang="en-US" b="1" dirty="0"/>
          </a:p>
        </p:txBody>
      </p:sp>
      <p:sp>
        <p:nvSpPr>
          <p:cNvPr id="3" name="內容版面配置區 2"/>
          <p:cNvSpPr>
            <a:spLocks noGrp="1"/>
          </p:cNvSpPr>
          <p:nvPr>
            <p:ph idx="1"/>
          </p:nvPr>
        </p:nvSpPr>
        <p:spPr/>
        <p:txBody>
          <a:bodyPr anchor="t"/>
          <a:lstStyle/>
          <a:p>
            <a:pPr algn="dist">
              <a:lnSpc>
                <a:spcPct val="150000"/>
              </a:lnSpc>
            </a:pPr>
            <a:r>
              <a:rPr lang="zh-TW" altLang="en-US" dirty="0"/>
              <a:t>根據此次的分析，</a:t>
            </a:r>
            <a:r>
              <a:rPr lang="zh-TW" altLang="en-US" dirty="0">
                <a:solidFill>
                  <a:srgbClr val="FF0000"/>
                </a:solidFill>
              </a:rPr>
              <a:t>俄羅斯飯店業者</a:t>
            </a:r>
            <a:r>
              <a:rPr lang="zh-TW" altLang="en-US" dirty="0"/>
              <a:t>可以對巴西、德國、西班牙、法國等強勁隊伍國家祭出住宿優惠或是包車接送服務，入選八強之國家的</a:t>
            </a:r>
            <a:r>
              <a:rPr lang="zh-TW" altLang="en-US" dirty="0">
                <a:solidFill>
                  <a:srgbClr val="FF0000"/>
                </a:solidFill>
              </a:rPr>
              <a:t>航空公司</a:t>
            </a:r>
            <a:r>
              <a:rPr lang="zh-TW" altLang="en-US" dirty="0"/>
              <a:t>可以增開飛往俄羅斯的航班，</a:t>
            </a:r>
            <a:r>
              <a:rPr lang="zh-TW" altLang="en-US" dirty="0">
                <a:solidFill>
                  <a:srgbClr val="FF0000"/>
                </a:solidFill>
              </a:rPr>
              <a:t>俄羅斯政府</a:t>
            </a:r>
            <a:r>
              <a:rPr lang="zh-TW" altLang="en-US" dirty="0"/>
              <a:t>也可以增加地鐵的西班牙文，葡萄牙文等之指標與導覽，對於有購買</a:t>
            </a:r>
            <a:r>
              <a:rPr lang="zh-TW" altLang="en-US" dirty="0">
                <a:solidFill>
                  <a:srgbClr val="FF0000"/>
                </a:solidFill>
              </a:rPr>
              <a:t>運動彩券</a:t>
            </a:r>
            <a:r>
              <a:rPr lang="zh-TW" altLang="en-US" dirty="0"/>
              <a:t>習慣的人也可以參考此分析調整下注之金額。</a:t>
            </a:r>
          </a:p>
          <a:p>
            <a:endParaRPr lang="zh-TW" altLang="en-US" dirty="0"/>
          </a:p>
        </p:txBody>
      </p:sp>
      <p:sp>
        <p:nvSpPr>
          <p:cNvPr id="4" name="投影片編號版面配置區 3"/>
          <p:cNvSpPr>
            <a:spLocks noGrp="1"/>
          </p:cNvSpPr>
          <p:nvPr>
            <p:ph type="sldNum" sz="quarter" idx="12"/>
          </p:nvPr>
        </p:nvSpPr>
        <p:spPr/>
        <p:txBody>
          <a:bodyPr/>
          <a:lstStyle/>
          <a:p>
            <a:fld id="{72A73A4C-12C0-46F8-92BE-0727C04C477B}" type="slidenum">
              <a:rPr lang="zh-TW" altLang="en-US" smtClean="0"/>
              <a:pPr/>
              <a:t>34</a:t>
            </a:fld>
            <a:endParaRPr lang="zh-TW" altLang="en-US" dirty="0"/>
          </a:p>
        </p:txBody>
      </p:sp>
    </p:spTree>
    <p:extLst>
      <p:ext uri="{BB962C8B-B14F-4D97-AF65-F5344CB8AC3E}">
        <p14:creationId xmlns:p14="http://schemas.microsoft.com/office/powerpoint/2010/main" val="3151677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21218" y="720146"/>
            <a:ext cx="9144000" cy="781395"/>
          </a:xfrm>
        </p:spPr>
        <p:txBody>
          <a:bodyPr>
            <a:normAutofit fontScale="90000"/>
          </a:bodyPr>
          <a:lstStyle/>
          <a:p>
            <a:pPr marL="742950" indent="-742950">
              <a:buFont typeface="+mj-ea"/>
              <a:buAutoNum type="ea1ChtPeriod" startAt="2"/>
            </a:pPr>
            <a:r>
              <a:rPr lang="zh-TW" altLang="zh-TW" sz="4400" b="1" dirty="0" smtClean="0"/>
              <a:t>來源</a:t>
            </a:r>
            <a:r>
              <a:rPr lang="zh-TW" altLang="zh-TW" sz="4400" b="1" dirty="0"/>
              <a:t>資料概述</a:t>
            </a:r>
            <a:r>
              <a:rPr lang="zh-TW" altLang="zh-TW" dirty="0"/>
              <a:t/>
            </a:r>
            <a:br>
              <a:rPr lang="zh-TW" altLang="zh-TW" dirty="0"/>
            </a:br>
            <a:endParaRPr lang="zh-TW" altLang="en-US" dirty="0"/>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340" y="781397"/>
            <a:ext cx="10381319" cy="5345084"/>
          </a:xfrm>
          <a:prstGeom prst="rect">
            <a:avLst/>
          </a:prstGeom>
        </p:spPr>
      </p:pic>
      <p:sp>
        <p:nvSpPr>
          <p:cNvPr id="5" name="投影片編號版面配置區 4"/>
          <p:cNvSpPr>
            <a:spLocks noGrp="1"/>
          </p:cNvSpPr>
          <p:nvPr>
            <p:ph type="sldNum" sz="quarter" idx="12"/>
          </p:nvPr>
        </p:nvSpPr>
        <p:spPr/>
        <p:txBody>
          <a:bodyPr/>
          <a:lstStyle/>
          <a:p>
            <a:fld id="{72A73A4C-12C0-46F8-92BE-0727C04C477B}" type="slidenum">
              <a:rPr lang="zh-TW" altLang="en-US" smtClean="0"/>
              <a:t>4</a:t>
            </a:fld>
            <a:endParaRPr lang="zh-TW" altLang="en-US"/>
          </a:p>
        </p:txBody>
      </p:sp>
    </p:spTree>
    <p:extLst>
      <p:ext uri="{BB962C8B-B14F-4D97-AF65-F5344CB8AC3E}">
        <p14:creationId xmlns:p14="http://schemas.microsoft.com/office/powerpoint/2010/main" val="357996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897" y="284415"/>
            <a:ext cx="10919229" cy="5303585"/>
          </a:xfrm>
        </p:spPr>
      </p:pic>
      <p:sp>
        <p:nvSpPr>
          <p:cNvPr id="6" name="矩形 5"/>
          <p:cNvSpPr/>
          <p:nvPr/>
        </p:nvSpPr>
        <p:spPr>
          <a:xfrm>
            <a:off x="397163" y="5463620"/>
            <a:ext cx="6096000" cy="646331"/>
          </a:xfrm>
          <a:prstGeom prst="rect">
            <a:avLst/>
          </a:prstGeom>
        </p:spPr>
        <p:txBody>
          <a:bodyPr>
            <a:spAutoFit/>
          </a:bodyPr>
          <a:lstStyle/>
          <a:p>
            <a:r>
              <a:rPr lang="en-US" altLang="zh-TW" dirty="0">
                <a:ea typeface="微軟正黑體" panose="020B0604030504040204" pitchFamily="34" charset="-120"/>
                <a:hlinkClick r:id="rId3"/>
              </a:rPr>
              <a:t>https://www.kaggle.com/martj42/international-football-results-from-1872-to-2017/data</a:t>
            </a:r>
            <a:endParaRPr lang="zh-TW" altLang="en-US" dirty="0">
              <a:ea typeface="微軟正黑體" panose="020B0604030504040204" pitchFamily="34" charset="-120"/>
            </a:endParaRPr>
          </a:p>
        </p:txBody>
      </p:sp>
      <p:sp>
        <p:nvSpPr>
          <p:cNvPr id="3" name="投影片編號版面配置區 2"/>
          <p:cNvSpPr>
            <a:spLocks noGrp="1"/>
          </p:cNvSpPr>
          <p:nvPr>
            <p:ph type="sldNum" sz="quarter" idx="12"/>
          </p:nvPr>
        </p:nvSpPr>
        <p:spPr/>
        <p:txBody>
          <a:bodyPr/>
          <a:lstStyle/>
          <a:p>
            <a:fld id="{72A73A4C-12C0-46F8-92BE-0727C04C477B}" type="slidenum">
              <a:rPr lang="zh-TW" altLang="en-US" smtClean="0"/>
              <a:pPr/>
              <a:t>5</a:t>
            </a:fld>
            <a:endParaRPr lang="zh-TW" altLang="en-US" dirty="0"/>
          </a:p>
        </p:txBody>
      </p:sp>
    </p:spTree>
    <p:extLst>
      <p:ext uri="{BB962C8B-B14F-4D97-AF65-F5344CB8AC3E}">
        <p14:creationId xmlns:p14="http://schemas.microsoft.com/office/powerpoint/2010/main" val="1394834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ormAutofit/>
          </a:bodyPr>
          <a:lstStyle/>
          <a:p>
            <a:pPr algn="ctr"/>
            <a:r>
              <a:rPr lang="zh-TW" altLang="en-US" sz="4000" dirty="0" smtClean="0"/>
              <a:t>資料異常</a:t>
            </a:r>
            <a:r>
              <a:rPr lang="zh-TW" altLang="en-US" sz="4000" dirty="0"/>
              <a:t>點</a:t>
            </a:r>
          </a:p>
        </p:txBody>
      </p:sp>
      <p:sp>
        <p:nvSpPr>
          <p:cNvPr id="5" name="矩形 4"/>
          <p:cNvSpPr/>
          <p:nvPr/>
        </p:nvSpPr>
        <p:spPr>
          <a:xfrm>
            <a:off x="1363287" y="2006155"/>
            <a:ext cx="7620000" cy="1754326"/>
          </a:xfrm>
          <a:prstGeom prst="rect">
            <a:avLst/>
          </a:prstGeom>
        </p:spPr>
        <p:txBody>
          <a:bodyPr wrap="square">
            <a:spAutoFit/>
          </a:bodyPr>
          <a:lstStyle/>
          <a:p>
            <a:r>
              <a:rPr lang="en-US" altLang="zh-TW" dirty="0">
                <a:solidFill>
                  <a:srgbClr val="008000"/>
                </a:solidFill>
                <a:highlight>
                  <a:srgbClr val="FFFFFF"/>
                </a:highlight>
                <a:ea typeface="微軟正黑體" panose="020B0604030504040204" pitchFamily="34" charset="-120"/>
              </a:rPr>
              <a:t>###</a:t>
            </a:r>
            <a:r>
              <a:rPr lang="zh-TW" altLang="en-US" dirty="0">
                <a:solidFill>
                  <a:srgbClr val="008000"/>
                </a:solidFill>
                <a:highlight>
                  <a:srgbClr val="FFFFFF"/>
                </a:highlight>
                <a:ea typeface="微軟正黑體" panose="020B0604030504040204" pitchFamily="34" charset="-120"/>
              </a:rPr>
              <a:t>最大比分紀錄</a:t>
            </a:r>
            <a:endParaRPr lang="zh-TW" altLang="en-US"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dataset </a:t>
            </a:r>
            <a:r>
              <a:rPr lang="en-US" altLang="zh-TW" dirty="0">
                <a:solidFill>
                  <a:srgbClr val="804000"/>
                </a:solidFill>
                <a:highlight>
                  <a:srgbClr val="FFFFFF"/>
                </a:highlight>
                <a:ea typeface="微軟正黑體" panose="020B0604030504040204" pitchFamily="34" charset="-120"/>
              </a:rPr>
              <a:t>%&gt;%</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  select</a:t>
            </a:r>
            <a:r>
              <a:rPr lang="en-US" altLang="zh-TW" b="1" dirty="0">
                <a:solidFill>
                  <a:srgbClr val="000080"/>
                </a:solidFill>
                <a:highlight>
                  <a:srgbClr val="FFFFFF"/>
                </a:highlight>
                <a:ea typeface="微軟正黑體" panose="020B0604030504040204" pitchFamily="34" charset="-120"/>
              </a:rPr>
              <a:t>(</a:t>
            </a:r>
            <a:r>
              <a:rPr lang="en-US" altLang="zh-TW" dirty="0">
                <a:solidFill>
                  <a:srgbClr val="8000FF"/>
                </a:solidFill>
                <a:highlight>
                  <a:srgbClr val="FFFFFF"/>
                </a:highlight>
                <a:ea typeface="微軟正黑體" panose="020B0604030504040204" pitchFamily="34" charset="-120"/>
              </a:rPr>
              <a:t>date</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home_team</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away_team</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home_score</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away_score</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4000"/>
                </a:solidFill>
                <a:highlight>
                  <a:srgbClr val="FFFFFF"/>
                </a:highlight>
                <a:ea typeface="微軟正黑體" panose="020B0604030504040204" pitchFamily="34" charset="-120"/>
              </a:rPr>
              <a:t>%&gt;%</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  mutate</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total_goals</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home_score</a:t>
            </a:r>
            <a:r>
              <a:rPr lang="en-US" altLang="zh-TW" dirty="0">
                <a:solidFill>
                  <a:srgbClr val="000000"/>
                </a:solidFill>
                <a:highlight>
                  <a:srgbClr val="FFFFFF"/>
                </a:highlight>
                <a:ea typeface="微軟正黑體" panose="020B0604030504040204" pitchFamily="34" charset="-120"/>
              </a:rPr>
              <a:t> </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err="1">
                <a:solidFill>
                  <a:srgbClr val="000000"/>
                </a:solidFill>
                <a:highlight>
                  <a:srgbClr val="FFFFFF"/>
                </a:highlight>
                <a:ea typeface="微軟正黑體" panose="020B0604030504040204" pitchFamily="34" charset="-120"/>
              </a:rPr>
              <a:t>away_score</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4000"/>
                </a:solidFill>
                <a:highlight>
                  <a:srgbClr val="FFFFFF"/>
                </a:highlight>
                <a:ea typeface="微軟正黑體" panose="020B0604030504040204" pitchFamily="34" charset="-120"/>
              </a:rPr>
              <a:t>%&gt;%</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  arrange</a:t>
            </a:r>
            <a:r>
              <a:rPr lang="en-US" altLang="zh-TW" b="1" dirty="0">
                <a:solidFill>
                  <a:srgbClr val="000080"/>
                </a:solidFill>
                <a:highlight>
                  <a:srgbClr val="FFFFFF"/>
                </a:highlight>
                <a:ea typeface="微軟正黑體" panose="020B0604030504040204" pitchFamily="34" charset="-120"/>
              </a:rPr>
              <a:t>(-</a:t>
            </a:r>
            <a:r>
              <a:rPr lang="en-US" altLang="zh-TW" dirty="0" err="1">
                <a:solidFill>
                  <a:srgbClr val="000000"/>
                </a:solidFill>
                <a:highlight>
                  <a:srgbClr val="FFFFFF"/>
                </a:highlight>
                <a:ea typeface="微軟正黑體" panose="020B0604030504040204" pitchFamily="34" charset="-120"/>
              </a:rPr>
              <a:t>total_goals</a:t>
            </a:r>
            <a:r>
              <a:rPr lang="en-US" altLang="zh-TW" b="1" dirty="0">
                <a:solidFill>
                  <a:srgbClr val="000080"/>
                </a:solidFill>
                <a:highlight>
                  <a:srgbClr val="FFFFFF"/>
                </a:highlight>
                <a:ea typeface="微軟正黑體" panose="020B0604030504040204" pitchFamily="34" charset="-120"/>
              </a:rPr>
              <a:t>)</a:t>
            </a:r>
            <a:r>
              <a:rPr lang="en-US" altLang="zh-TW" dirty="0">
                <a:solidFill>
                  <a:srgbClr val="000000"/>
                </a:solidFill>
                <a:highlight>
                  <a:srgbClr val="FFFFFF"/>
                </a:highlight>
                <a:ea typeface="微軟正黑體" panose="020B0604030504040204" pitchFamily="34" charset="-120"/>
              </a:rPr>
              <a:t> </a:t>
            </a:r>
            <a:r>
              <a:rPr lang="en-US" altLang="zh-TW" dirty="0">
                <a:solidFill>
                  <a:srgbClr val="804000"/>
                </a:solidFill>
                <a:highlight>
                  <a:srgbClr val="FFFFFF"/>
                </a:highlight>
                <a:ea typeface="微軟正黑體" panose="020B0604030504040204" pitchFamily="34" charset="-120"/>
              </a:rPr>
              <a:t>%&gt;%</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0000"/>
                </a:solidFill>
                <a:highlight>
                  <a:srgbClr val="FFFFFF"/>
                </a:highlight>
                <a:ea typeface="微軟正黑體" panose="020B0604030504040204" pitchFamily="34" charset="-120"/>
              </a:rPr>
              <a:t>  </a:t>
            </a:r>
            <a:r>
              <a:rPr lang="en-US" altLang="zh-TW" dirty="0">
                <a:solidFill>
                  <a:srgbClr val="8000FF"/>
                </a:solidFill>
                <a:highlight>
                  <a:srgbClr val="FFFFFF"/>
                </a:highlight>
                <a:ea typeface="微軟正黑體" panose="020B0604030504040204" pitchFamily="34" charset="-120"/>
              </a:rPr>
              <a:t>head</a:t>
            </a:r>
            <a:r>
              <a:rPr lang="en-US" altLang="zh-TW" b="1" dirty="0">
                <a:solidFill>
                  <a:srgbClr val="000080"/>
                </a:solidFill>
                <a:highlight>
                  <a:srgbClr val="FFFFFF"/>
                </a:highlight>
                <a:ea typeface="微軟正黑體" panose="020B0604030504040204" pitchFamily="34" charset="-120"/>
              </a:rPr>
              <a:t>(</a:t>
            </a:r>
            <a:r>
              <a:rPr lang="en-US" altLang="zh-TW" dirty="0">
                <a:solidFill>
                  <a:srgbClr val="FF8000"/>
                </a:solidFill>
                <a:highlight>
                  <a:srgbClr val="FFFFFF"/>
                </a:highlight>
                <a:ea typeface="微軟正黑體" panose="020B0604030504040204" pitchFamily="34" charset="-120"/>
              </a:rPr>
              <a:t>1</a:t>
            </a:r>
            <a:r>
              <a:rPr lang="en-US" altLang="zh-TW" b="1" dirty="0">
                <a:solidFill>
                  <a:srgbClr val="000080"/>
                </a:solidFill>
                <a:highlight>
                  <a:srgbClr val="FFFFFF"/>
                </a:highlight>
                <a:ea typeface="微軟正黑體" panose="020B0604030504040204" pitchFamily="34" charset="-120"/>
              </a:rPr>
              <a:t>)</a:t>
            </a:r>
            <a:endParaRPr lang="zh-TW" altLang="en-US" dirty="0">
              <a:ea typeface="微軟正黑體" panose="020B0604030504040204" pitchFamily="34" charset="-120"/>
            </a:endParaRPr>
          </a:p>
        </p:txBody>
      </p:sp>
      <p:sp>
        <p:nvSpPr>
          <p:cNvPr id="7" name="矩形 6"/>
          <p:cNvSpPr/>
          <p:nvPr/>
        </p:nvSpPr>
        <p:spPr>
          <a:xfrm>
            <a:off x="1363287" y="3912882"/>
            <a:ext cx="10236530" cy="646331"/>
          </a:xfrm>
          <a:prstGeom prst="rect">
            <a:avLst/>
          </a:prstGeom>
        </p:spPr>
        <p:txBody>
          <a:bodyPr wrap="square">
            <a:spAutoFit/>
          </a:bodyPr>
          <a:lstStyle/>
          <a:p>
            <a:r>
              <a:rPr lang="en-US" altLang="zh-TW" dirty="0">
                <a:solidFill>
                  <a:srgbClr val="008000"/>
                </a:solidFill>
                <a:highlight>
                  <a:srgbClr val="FFFFFF"/>
                </a:highlight>
                <a:ea typeface="微軟正黑體" panose="020B0604030504040204" pitchFamily="34" charset="-120"/>
              </a:rPr>
              <a:t>##         date </a:t>
            </a:r>
            <a:r>
              <a:rPr lang="zh-TW" altLang="en-US" dirty="0" smtClean="0">
                <a:solidFill>
                  <a:srgbClr val="008000"/>
                </a:solidFill>
                <a:highlight>
                  <a:srgbClr val="FFFFFF"/>
                </a:highlight>
                <a:ea typeface="微軟正黑體" panose="020B0604030504040204" pitchFamily="34" charset="-120"/>
              </a:rPr>
              <a:t>         </a:t>
            </a:r>
            <a:r>
              <a:rPr lang="en-US" altLang="zh-TW" dirty="0" err="1" smtClean="0">
                <a:solidFill>
                  <a:srgbClr val="008000"/>
                </a:solidFill>
                <a:highlight>
                  <a:srgbClr val="FFFFFF"/>
                </a:highlight>
                <a:ea typeface="微軟正黑體" panose="020B0604030504040204" pitchFamily="34" charset="-120"/>
              </a:rPr>
              <a:t>home_team</a:t>
            </a:r>
            <a:r>
              <a:rPr lang="en-US" altLang="zh-TW" dirty="0" smtClean="0">
                <a:solidFill>
                  <a:srgbClr val="008000"/>
                </a:solidFill>
                <a:highlight>
                  <a:srgbClr val="FFFFFF"/>
                </a:highlight>
                <a:ea typeface="微軟正黑體" panose="020B0604030504040204" pitchFamily="34" charset="-120"/>
              </a:rPr>
              <a:t>      </a:t>
            </a:r>
            <a:r>
              <a:rPr lang="en-US" altLang="zh-TW" dirty="0" err="1">
                <a:solidFill>
                  <a:srgbClr val="008000"/>
                </a:solidFill>
                <a:highlight>
                  <a:srgbClr val="FFFFFF"/>
                </a:highlight>
                <a:ea typeface="微軟正黑體" panose="020B0604030504040204" pitchFamily="34" charset="-120"/>
              </a:rPr>
              <a:t>away_team</a:t>
            </a:r>
            <a:r>
              <a:rPr lang="en-US" altLang="zh-TW" dirty="0">
                <a:solidFill>
                  <a:srgbClr val="008000"/>
                </a:solidFill>
                <a:highlight>
                  <a:srgbClr val="FFFFFF"/>
                </a:highlight>
                <a:ea typeface="微軟正黑體" panose="020B0604030504040204" pitchFamily="34" charset="-120"/>
              </a:rPr>
              <a:t> </a:t>
            </a:r>
            <a:r>
              <a:rPr lang="zh-TW" altLang="en-US" dirty="0" smtClean="0">
                <a:solidFill>
                  <a:srgbClr val="008000"/>
                </a:solidFill>
                <a:highlight>
                  <a:srgbClr val="FFFFFF"/>
                </a:highlight>
                <a:ea typeface="微軟正黑體" panose="020B0604030504040204" pitchFamily="34" charset="-120"/>
              </a:rPr>
              <a:t>       </a:t>
            </a:r>
            <a:r>
              <a:rPr lang="en-US" altLang="zh-TW" dirty="0" err="1" smtClean="0">
                <a:solidFill>
                  <a:srgbClr val="008000"/>
                </a:solidFill>
                <a:highlight>
                  <a:srgbClr val="FFFFFF"/>
                </a:highlight>
                <a:ea typeface="微軟正黑體" panose="020B0604030504040204" pitchFamily="34" charset="-120"/>
              </a:rPr>
              <a:t>home_score</a:t>
            </a:r>
            <a:r>
              <a:rPr lang="en-US" altLang="zh-TW" dirty="0" smtClean="0">
                <a:solidFill>
                  <a:srgbClr val="008000"/>
                </a:solidFill>
                <a:highlight>
                  <a:srgbClr val="FFFFFF"/>
                </a:highlight>
                <a:ea typeface="微軟正黑體" panose="020B0604030504040204" pitchFamily="34" charset="-120"/>
              </a:rPr>
              <a:t> </a:t>
            </a:r>
            <a:r>
              <a:rPr lang="zh-TW" altLang="en-US" dirty="0" smtClean="0">
                <a:solidFill>
                  <a:srgbClr val="008000"/>
                </a:solidFill>
                <a:highlight>
                  <a:srgbClr val="FFFFFF"/>
                </a:highlight>
                <a:ea typeface="微軟正黑體" panose="020B0604030504040204" pitchFamily="34" charset="-120"/>
              </a:rPr>
              <a:t>       </a:t>
            </a:r>
            <a:r>
              <a:rPr lang="en-US" altLang="zh-TW" dirty="0" err="1" smtClean="0">
                <a:solidFill>
                  <a:srgbClr val="008000"/>
                </a:solidFill>
                <a:highlight>
                  <a:srgbClr val="FFFFFF"/>
                </a:highlight>
                <a:ea typeface="微軟正黑體" panose="020B0604030504040204" pitchFamily="34" charset="-120"/>
              </a:rPr>
              <a:t>away_score</a:t>
            </a:r>
            <a:r>
              <a:rPr lang="en-US" altLang="zh-TW" dirty="0" smtClean="0">
                <a:solidFill>
                  <a:srgbClr val="008000"/>
                </a:solidFill>
                <a:highlight>
                  <a:srgbClr val="FFFFFF"/>
                </a:highlight>
                <a:ea typeface="微軟正黑體" panose="020B0604030504040204" pitchFamily="34" charset="-120"/>
              </a:rPr>
              <a:t> </a:t>
            </a:r>
            <a:r>
              <a:rPr lang="zh-TW" altLang="en-US" dirty="0" smtClean="0">
                <a:solidFill>
                  <a:srgbClr val="008000"/>
                </a:solidFill>
                <a:highlight>
                  <a:srgbClr val="FFFFFF"/>
                </a:highlight>
                <a:ea typeface="微軟正黑體" panose="020B0604030504040204" pitchFamily="34" charset="-120"/>
              </a:rPr>
              <a:t>    </a:t>
            </a:r>
            <a:r>
              <a:rPr lang="en-US" altLang="zh-TW" dirty="0" err="1" smtClean="0">
                <a:solidFill>
                  <a:srgbClr val="008000"/>
                </a:solidFill>
                <a:highlight>
                  <a:srgbClr val="FFFFFF"/>
                </a:highlight>
                <a:ea typeface="微軟正黑體" panose="020B0604030504040204" pitchFamily="34" charset="-120"/>
              </a:rPr>
              <a:t>total_goals</a:t>
            </a:r>
            <a:endParaRPr lang="en-US" altLang="zh-TW" dirty="0">
              <a:solidFill>
                <a:srgbClr val="000000"/>
              </a:solidFill>
              <a:highlight>
                <a:srgbClr val="FFFFFF"/>
              </a:highlight>
              <a:ea typeface="微軟正黑體" panose="020B0604030504040204" pitchFamily="34" charset="-120"/>
            </a:endParaRPr>
          </a:p>
          <a:p>
            <a:r>
              <a:rPr lang="en-US" altLang="zh-TW" dirty="0">
                <a:solidFill>
                  <a:srgbClr val="008000"/>
                </a:solidFill>
                <a:highlight>
                  <a:srgbClr val="FFFFFF"/>
                </a:highlight>
                <a:ea typeface="微軟正黑體" panose="020B0604030504040204" pitchFamily="34" charset="-120"/>
              </a:rPr>
              <a:t>## 1 2001-04-11 Australia </a:t>
            </a:r>
            <a:r>
              <a:rPr lang="zh-TW" altLang="en-US" dirty="0" smtClean="0">
                <a:solidFill>
                  <a:srgbClr val="008000"/>
                </a:solidFill>
                <a:highlight>
                  <a:srgbClr val="FFFFFF"/>
                </a:highlight>
                <a:ea typeface="微軟正黑體" panose="020B0604030504040204" pitchFamily="34" charset="-120"/>
              </a:rPr>
              <a:t>        </a:t>
            </a:r>
            <a:r>
              <a:rPr lang="en-US" altLang="zh-TW" dirty="0" smtClean="0">
                <a:solidFill>
                  <a:srgbClr val="008000"/>
                </a:solidFill>
                <a:highlight>
                  <a:srgbClr val="FFFFFF"/>
                </a:highlight>
                <a:ea typeface="微軟正黑體" panose="020B0604030504040204" pitchFamily="34" charset="-120"/>
              </a:rPr>
              <a:t>American </a:t>
            </a:r>
            <a:r>
              <a:rPr lang="en-US" altLang="zh-TW" dirty="0">
                <a:solidFill>
                  <a:srgbClr val="008000"/>
                </a:solidFill>
                <a:highlight>
                  <a:srgbClr val="FFFFFF"/>
                </a:highlight>
                <a:ea typeface="微軟正黑體" panose="020B0604030504040204" pitchFamily="34" charset="-120"/>
              </a:rPr>
              <a:t>Samoa         31         </a:t>
            </a:r>
            <a:r>
              <a:rPr lang="zh-TW" altLang="en-US" dirty="0" smtClean="0">
                <a:solidFill>
                  <a:srgbClr val="008000"/>
                </a:solidFill>
                <a:highlight>
                  <a:srgbClr val="FFFFFF"/>
                </a:highlight>
                <a:ea typeface="微軟正黑體" panose="020B0604030504040204" pitchFamily="34" charset="-120"/>
              </a:rPr>
              <a:t>    </a:t>
            </a:r>
            <a:r>
              <a:rPr lang="en-US" altLang="zh-TW" dirty="0" smtClean="0">
                <a:solidFill>
                  <a:srgbClr val="008000"/>
                </a:solidFill>
                <a:highlight>
                  <a:srgbClr val="FFFFFF"/>
                </a:highlight>
                <a:ea typeface="微軟正黑體" panose="020B0604030504040204" pitchFamily="34" charset="-120"/>
              </a:rPr>
              <a:t> </a:t>
            </a:r>
            <a:r>
              <a:rPr lang="zh-TW" altLang="en-US" dirty="0" smtClean="0">
                <a:solidFill>
                  <a:srgbClr val="008000"/>
                </a:solidFill>
                <a:highlight>
                  <a:srgbClr val="FFFFFF"/>
                </a:highlight>
                <a:ea typeface="微軟正黑體" panose="020B0604030504040204" pitchFamily="34" charset="-120"/>
              </a:rPr>
              <a:t>              </a:t>
            </a:r>
            <a:r>
              <a:rPr lang="en-US" altLang="zh-TW" dirty="0" smtClean="0">
                <a:solidFill>
                  <a:srgbClr val="008000"/>
                </a:solidFill>
                <a:highlight>
                  <a:srgbClr val="FFFFFF"/>
                </a:highlight>
                <a:ea typeface="微軟正黑體" panose="020B0604030504040204" pitchFamily="34" charset="-120"/>
              </a:rPr>
              <a:t>0          </a:t>
            </a:r>
            <a:r>
              <a:rPr lang="zh-TW" altLang="en-US" dirty="0" smtClean="0">
                <a:solidFill>
                  <a:srgbClr val="008000"/>
                </a:solidFill>
                <a:highlight>
                  <a:srgbClr val="FFFFFF"/>
                </a:highlight>
                <a:ea typeface="微軟正黑體" panose="020B0604030504040204" pitchFamily="34" charset="-120"/>
              </a:rPr>
              <a:t>           </a:t>
            </a:r>
            <a:r>
              <a:rPr lang="en-US" altLang="zh-TW" dirty="0" smtClean="0">
                <a:solidFill>
                  <a:srgbClr val="008000"/>
                </a:solidFill>
                <a:highlight>
                  <a:srgbClr val="FFFFFF"/>
                </a:highlight>
                <a:ea typeface="微軟正黑體" panose="020B0604030504040204" pitchFamily="34" charset="-120"/>
              </a:rPr>
              <a:t>31</a:t>
            </a:r>
            <a:endParaRPr lang="zh-TW" altLang="en-US" dirty="0">
              <a:ea typeface="微軟正黑體" panose="020B0604030504040204" pitchFamily="34" charset="-120"/>
            </a:endParaRPr>
          </a:p>
        </p:txBody>
      </p:sp>
      <p:sp>
        <p:nvSpPr>
          <p:cNvPr id="8" name="矩形 7"/>
          <p:cNvSpPr/>
          <p:nvPr/>
        </p:nvSpPr>
        <p:spPr>
          <a:xfrm>
            <a:off x="1455735" y="5173278"/>
            <a:ext cx="6096000" cy="646331"/>
          </a:xfrm>
          <a:prstGeom prst="rect">
            <a:avLst/>
          </a:prstGeom>
        </p:spPr>
        <p:txBody>
          <a:bodyPr>
            <a:spAutoFit/>
          </a:bodyPr>
          <a:lstStyle/>
          <a:p>
            <a:pPr indent="304800">
              <a:spcAft>
                <a:spcPts val="0"/>
              </a:spcAft>
            </a:pPr>
            <a:r>
              <a:rPr lang="en-US" altLang="zh-TW" u="sng" kern="100" dirty="0">
                <a:solidFill>
                  <a:srgbClr val="0000FF"/>
                </a:solidFill>
                <a:latin typeface="Calibri" panose="020F0502020204030204" pitchFamily="34" charset="0"/>
                <a:ea typeface="微軟正黑體" panose="020B0604030504040204" pitchFamily="34" charset="-120"/>
                <a:cs typeface="Mangal"/>
                <a:hlinkClick r:id="rId2"/>
              </a:rPr>
              <a:t>https://en.wikipedia.org/wiki/Australia_31%E2%80%930_American_Samoa</a:t>
            </a:r>
            <a:endParaRPr lang="zh-TW" altLang="zh-TW" kern="100" dirty="0">
              <a:latin typeface="Calibri" panose="020F0502020204030204" pitchFamily="34" charset="0"/>
              <a:ea typeface="微軟正黑體" panose="020B0604030504040204" pitchFamily="34" charset="-120"/>
              <a:cs typeface="Mangal"/>
            </a:endParaRPr>
          </a:p>
        </p:txBody>
      </p:sp>
      <p:sp>
        <p:nvSpPr>
          <p:cNvPr id="2" name="投影片編號版面配置區 1"/>
          <p:cNvSpPr>
            <a:spLocks noGrp="1"/>
          </p:cNvSpPr>
          <p:nvPr>
            <p:ph type="sldNum" sz="quarter" idx="12"/>
          </p:nvPr>
        </p:nvSpPr>
        <p:spPr/>
        <p:txBody>
          <a:bodyPr/>
          <a:lstStyle/>
          <a:p>
            <a:fld id="{72A73A4C-12C0-46F8-92BE-0727C04C477B}" type="slidenum">
              <a:rPr lang="zh-TW" altLang="en-US" smtClean="0"/>
              <a:t>6</a:t>
            </a:fld>
            <a:endParaRPr lang="zh-TW" altLang="en-US"/>
          </a:p>
        </p:txBody>
      </p:sp>
    </p:spTree>
    <p:extLst>
      <p:ext uri="{BB962C8B-B14F-4D97-AF65-F5344CB8AC3E}">
        <p14:creationId xmlns:p14="http://schemas.microsoft.com/office/powerpoint/2010/main" val="1470999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8873" y="143743"/>
            <a:ext cx="10515600" cy="1325563"/>
          </a:xfrm>
        </p:spPr>
        <p:txBody>
          <a:bodyPr/>
          <a:lstStyle/>
          <a:p>
            <a:pPr marL="742950" indent="-742950" algn="ctr">
              <a:buFont typeface="+mj-ea"/>
              <a:buAutoNum type="ea1ChtPeriod" startAt="3"/>
            </a:pPr>
            <a:r>
              <a:rPr lang="zh-TW" altLang="en-US" b="1" dirty="0" smtClean="0">
                <a:latin typeface="微軟正黑體" panose="020B0604030504040204" pitchFamily="34" charset="-120"/>
              </a:rPr>
              <a:t>圖表</a:t>
            </a:r>
            <a:r>
              <a:rPr lang="zh-TW" altLang="en-US" b="1" dirty="0">
                <a:latin typeface="微軟正黑體" panose="020B0604030504040204" pitchFamily="34" charset="-120"/>
              </a:rPr>
              <a:t>呈現</a:t>
            </a:r>
          </a:p>
        </p:txBody>
      </p:sp>
      <p:pic>
        <p:nvPicPr>
          <p:cNvPr id="4" name="內容版面配置區 3"/>
          <p:cNvPicPr>
            <a:picLocks noGrp="1" noChangeAspect="1"/>
          </p:cNvPicPr>
          <p:nvPr>
            <p:ph idx="1"/>
          </p:nvPr>
        </p:nvPicPr>
        <p:blipFill>
          <a:blip r:embed="rId2"/>
          <a:stretch>
            <a:fillRect/>
          </a:stretch>
        </p:blipFill>
        <p:spPr>
          <a:xfrm>
            <a:off x="1454728" y="0"/>
            <a:ext cx="9592888" cy="6118167"/>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7</a:t>
            </a:fld>
            <a:endParaRPr lang="zh-TW" altLang="en-US" dirty="0"/>
          </a:p>
        </p:txBody>
      </p:sp>
    </p:spTree>
    <p:extLst>
      <p:ext uri="{BB962C8B-B14F-4D97-AF65-F5344CB8AC3E}">
        <p14:creationId xmlns:p14="http://schemas.microsoft.com/office/powerpoint/2010/main" val="803583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451578" y="0"/>
            <a:ext cx="9603276" cy="6134793"/>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8</a:t>
            </a:fld>
            <a:endParaRPr lang="zh-TW" altLang="en-US" dirty="0"/>
          </a:p>
        </p:txBody>
      </p:sp>
    </p:spTree>
    <p:extLst>
      <p:ext uri="{BB962C8B-B14F-4D97-AF65-F5344CB8AC3E}">
        <p14:creationId xmlns:p14="http://schemas.microsoft.com/office/powerpoint/2010/main" val="813374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451579" y="0"/>
            <a:ext cx="9603275" cy="6111168"/>
          </a:xfrm>
          <a:prstGeom prst="rect">
            <a:avLst/>
          </a:prstGeom>
        </p:spPr>
      </p:pic>
      <p:sp>
        <p:nvSpPr>
          <p:cNvPr id="3" name="投影片編號版面配置區 2"/>
          <p:cNvSpPr>
            <a:spLocks noGrp="1"/>
          </p:cNvSpPr>
          <p:nvPr>
            <p:ph type="sldNum" sz="quarter" idx="12"/>
          </p:nvPr>
        </p:nvSpPr>
        <p:spPr/>
        <p:txBody>
          <a:bodyPr/>
          <a:lstStyle/>
          <a:p>
            <a:fld id="{72A73A4C-12C0-46F8-92BE-0727C04C477B}" type="slidenum">
              <a:rPr lang="zh-TW" altLang="en-US" smtClean="0"/>
              <a:pPr/>
              <a:t>9</a:t>
            </a:fld>
            <a:endParaRPr lang="zh-TW" altLang="en-US" dirty="0"/>
          </a:p>
        </p:txBody>
      </p:sp>
    </p:spTree>
    <p:extLst>
      <p:ext uri="{BB962C8B-B14F-4D97-AF65-F5344CB8AC3E}">
        <p14:creationId xmlns:p14="http://schemas.microsoft.com/office/powerpoint/2010/main" val="982346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TM02900771[[fn=扇形區]]</Template>
  <TotalTime>590</TotalTime>
  <Words>1030</Words>
  <Application>Microsoft Office PowerPoint</Application>
  <PresentationFormat>寬螢幕</PresentationFormat>
  <Paragraphs>171</Paragraphs>
  <Slides>34</Slides>
  <Notes>0</Notes>
  <HiddenSlides>0</HiddenSlides>
  <MMClips>0</MMClips>
  <ScaleCrop>false</ScaleCrop>
  <HeadingPairs>
    <vt:vector size="6" baseType="variant">
      <vt:variant>
        <vt:lpstr>使用字型</vt:lpstr>
      </vt:variant>
      <vt:variant>
        <vt:i4>8</vt:i4>
      </vt:variant>
      <vt:variant>
        <vt:lpstr>佈景主題</vt:lpstr>
      </vt:variant>
      <vt:variant>
        <vt:i4>3</vt:i4>
      </vt:variant>
      <vt:variant>
        <vt:lpstr>投影片標題</vt:lpstr>
      </vt:variant>
      <vt:variant>
        <vt:i4>34</vt:i4>
      </vt:variant>
    </vt:vector>
  </HeadingPairs>
  <TitlesOfParts>
    <vt:vector size="45" baseType="lpstr">
      <vt:lpstr>Mangal</vt:lpstr>
      <vt:lpstr>微軟正黑體</vt:lpstr>
      <vt:lpstr>新細明體</vt:lpstr>
      <vt:lpstr>Arial</vt:lpstr>
      <vt:lpstr>Calibri</vt:lpstr>
      <vt:lpstr>Calibri Light</vt:lpstr>
      <vt:lpstr>Gill Sans MT</vt:lpstr>
      <vt:lpstr>Wingdings 2</vt:lpstr>
      <vt:lpstr>HDOfficeLightV0</vt:lpstr>
      <vt:lpstr>1_HDOfficeLightV0</vt:lpstr>
      <vt:lpstr>Gallery</vt:lpstr>
      <vt:lpstr>大數據分析期末報告</vt:lpstr>
      <vt:lpstr>大綱</vt:lpstr>
      <vt:lpstr>動機</vt:lpstr>
      <vt:lpstr>來源資料概述 </vt:lpstr>
      <vt:lpstr>PowerPoint 簡報</vt:lpstr>
      <vt:lpstr>資料異常點</vt:lpstr>
      <vt:lpstr>圖表呈現</vt:lpstr>
      <vt:lpstr>PowerPoint 簡報</vt:lpstr>
      <vt:lpstr>PowerPoint 簡報</vt:lpstr>
      <vt:lpstr>PowerPoint 簡報</vt:lpstr>
      <vt:lpstr>PowerPoint 簡報</vt:lpstr>
      <vt:lpstr>PowerPoint 簡報</vt:lpstr>
      <vt:lpstr>什麼是elo評分系統?</vt:lpstr>
      <vt:lpstr>ELO</vt:lpstr>
      <vt:lpstr>elo.calc()</vt:lpstr>
      <vt:lpstr>世界盃遺珠</vt:lpstr>
      <vt:lpstr>elo.prob()</vt:lpstr>
      <vt:lpstr>elo.prob()</vt:lpstr>
      <vt:lpstr>elo.prob()</vt:lpstr>
      <vt:lpstr>模擬世界盃</vt:lpstr>
      <vt:lpstr>PowerPoint 簡報</vt:lpstr>
      <vt:lpstr>PowerPoint 簡報</vt:lpstr>
      <vt:lpstr>PowerPoint 簡報</vt:lpstr>
      <vt:lpstr>PowerPoint 簡報</vt:lpstr>
      <vt:lpstr>PowerPoint 簡報</vt:lpstr>
      <vt:lpstr>PowerPoint 簡報</vt:lpstr>
      <vt:lpstr>PowerPoint 簡報</vt:lpstr>
      <vt:lpstr>PowerPoint 簡報</vt:lpstr>
      <vt:lpstr>  世足賽淘汰賽程表</vt:lpstr>
      <vt:lpstr>RF模型(random FOREST)</vt:lpstr>
      <vt:lpstr>rf&lt;-randomForest(result~elo.x+elo.y+date,                  data=train1)</vt:lpstr>
      <vt:lpstr>tune</vt:lpstr>
      <vt:lpstr>REsult</vt:lpstr>
      <vt:lpstr>結論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蔡承翰</dc:creator>
  <cp:lastModifiedBy>仁樵 張</cp:lastModifiedBy>
  <cp:revision>100</cp:revision>
  <dcterms:created xsi:type="dcterms:W3CDTF">2018-06-10T16:12:31Z</dcterms:created>
  <dcterms:modified xsi:type="dcterms:W3CDTF">2018-06-27T04:05:42Z</dcterms:modified>
</cp:coreProperties>
</file>